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8" r:id="rId2"/>
    <p:sldMasterId id="2147483670" r:id="rId3"/>
    <p:sldMasterId id="2147483666" r:id="rId4"/>
    <p:sldMasterId id="2147483675" r:id="rId5"/>
    <p:sldMasterId id="2147483687" r:id="rId6"/>
  </p:sldMasterIdLst>
  <p:notesMasterIdLst>
    <p:notesMasterId r:id="rId24"/>
  </p:notesMasterIdLst>
  <p:handoutMasterIdLst>
    <p:handoutMasterId r:id="rId25"/>
  </p:handoutMasterIdLst>
  <p:sldIdLst>
    <p:sldId id="369" r:id="rId7"/>
    <p:sldId id="358" r:id="rId8"/>
    <p:sldId id="359" r:id="rId9"/>
    <p:sldId id="361" r:id="rId10"/>
    <p:sldId id="375" r:id="rId11"/>
    <p:sldId id="363" r:id="rId12"/>
    <p:sldId id="364" r:id="rId13"/>
    <p:sldId id="365" r:id="rId14"/>
    <p:sldId id="367" r:id="rId15"/>
    <p:sldId id="376" r:id="rId16"/>
    <p:sldId id="366" r:id="rId17"/>
    <p:sldId id="370" r:id="rId18"/>
    <p:sldId id="371" r:id="rId19"/>
    <p:sldId id="372" r:id="rId20"/>
    <p:sldId id="373" r:id="rId21"/>
    <p:sldId id="374" r:id="rId22"/>
    <p:sldId id="368" r:id="rId23"/>
  </p:sldIdLst>
  <p:sldSz cx="12195175" cy="6859588"/>
  <p:notesSz cx="6858000" cy="9144000"/>
  <p:defaultTextStyle>
    <a:defPPr>
      <a:defRPr lang="zh-CN"/>
    </a:defPPr>
    <a:lvl1pPr marL="0" algn="l" defTabSz="1219190" rtl="0" eaLnBrk="1" latinLnBrk="0" hangingPunct="1">
      <a:defRPr sz="2400" kern="1200">
        <a:solidFill>
          <a:schemeClr val="tx1"/>
        </a:solidFill>
        <a:latin typeface="+mn-lt"/>
        <a:ea typeface="+mn-ea"/>
        <a:cs typeface="+mn-cs"/>
      </a:defRPr>
    </a:lvl1pPr>
    <a:lvl2pPr marL="609595" algn="l" defTabSz="1219190" rtl="0" eaLnBrk="1" latinLnBrk="0" hangingPunct="1">
      <a:defRPr sz="2400" kern="1200">
        <a:solidFill>
          <a:schemeClr val="tx1"/>
        </a:solidFill>
        <a:latin typeface="+mn-lt"/>
        <a:ea typeface="+mn-ea"/>
        <a:cs typeface="+mn-cs"/>
      </a:defRPr>
    </a:lvl2pPr>
    <a:lvl3pPr marL="1219190" algn="l" defTabSz="1219190" rtl="0" eaLnBrk="1" latinLnBrk="0" hangingPunct="1">
      <a:defRPr sz="2400" kern="1200">
        <a:solidFill>
          <a:schemeClr val="tx1"/>
        </a:solidFill>
        <a:latin typeface="+mn-lt"/>
        <a:ea typeface="+mn-ea"/>
        <a:cs typeface="+mn-cs"/>
      </a:defRPr>
    </a:lvl3pPr>
    <a:lvl4pPr marL="1828786" algn="l" defTabSz="1219190" rtl="0" eaLnBrk="1" latinLnBrk="0" hangingPunct="1">
      <a:defRPr sz="2400" kern="1200">
        <a:solidFill>
          <a:schemeClr val="tx1"/>
        </a:solidFill>
        <a:latin typeface="+mn-lt"/>
        <a:ea typeface="+mn-ea"/>
        <a:cs typeface="+mn-cs"/>
      </a:defRPr>
    </a:lvl4pPr>
    <a:lvl5pPr marL="2438382" algn="l" defTabSz="1219190" rtl="0" eaLnBrk="1" latinLnBrk="0" hangingPunct="1">
      <a:defRPr sz="2400" kern="1200">
        <a:solidFill>
          <a:schemeClr val="tx1"/>
        </a:solidFill>
        <a:latin typeface="+mn-lt"/>
        <a:ea typeface="+mn-ea"/>
        <a:cs typeface="+mn-cs"/>
      </a:defRPr>
    </a:lvl5pPr>
    <a:lvl6pPr marL="3047976" algn="l" defTabSz="1219190" rtl="0" eaLnBrk="1" latinLnBrk="0" hangingPunct="1">
      <a:defRPr sz="2400" kern="1200">
        <a:solidFill>
          <a:schemeClr val="tx1"/>
        </a:solidFill>
        <a:latin typeface="+mn-lt"/>
        <a:ea typeface="+mn-ea"/>
        <a:cs typeface="+mn-cs"/>
      </a:defRPr>
    </a:lvl6pPr>
    <a:lvl7pPr marL="3657571" algn="l" defTabSz="1219190" rtl="0" eaLnBrk="1" latinLnBrk="0" hangingPunct="1">
      <a:defRPr sz="2400" kern="1200">
        <a:solidFill>
          <a:schemeClr val="tx1"/>
        </a:solidFill>
        <a:latin typeface="+mn-lt"/>
        <a:ea typeface="+mn-ea"/>
        <a:cs typeface="+mn-cs"/>
      </a:defRPr>
    </a:lvl7pPr>
    <a:lvl8pPr marL="4267168" algn="l" defTabSz="1219190" rtl="0" eaLnBrk="1" latinLnBrk="0" hangingPunct="1">
      <a:defRPr sz="2400" kern="1200">
        <a:solidFill>
          <a:schemeClr val="tx1"/>
        </a:solidFill>
        <a:latin typeface="+mn-lt"/>
        <a:ea typeface="+mn-ea"/>
        <a:cs typeface="+mn-cs"/>
      </a:defRPr>
    </a:lvl8pPr>
    <a:lvl9pPr marL="4876762" algn="l" defTabSz="12191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6" userDrawn="1">
          <p15:clr>
            <a:srgbClr val="A4A3A4"/>
          </p15:clr>
        </p15:guide>
        <p15:guide id="2" orient="horz" pos="104" userDrawn="1">
          <p15:clr>
            <a:srgbClr val="A4A3A4"/>
          </p15:clr>
        </p15:guide>
        <p15:guide id="3" orient="horz" pos="3976" userDrawn="1">
          <p15:clr>
            <a:srgbClr val="A4A3A4"/>
          </p15:clr>
        </p15:guide>
        <p15:guide id="4" orient="horz" pos="952" userDrawn="1">
          <p15:clr>
            <a:srgbClr val="A4A3A4"/>
          </p15:clr>
        </p15:guide>
        <p15:guide id="5" pos="367" userDrawn="1">
          <p15:clr>
            <a:srgbClr val="A4A3A4"/>
          </p15:clr>
        </p15:guide>
        <p15:guide id="6" pos="73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3"/>
    <a:srgbClr val="4FC7F7"/>
    <a:srgbClr val="4FD2FB"/>
    <a:srgbClr val="00FF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84105" autoAdjust="0"/>
  </p:normalViewPr>
  <p:slideViewPr>
    <p:cSldViewPr snapToObjects="1">
      <p:cViewPr varScale="1">
        <p:scale>
          <a:sx n="110" d="100"/>
          <a:sy n="110" d="100"/>
        </p:scale>
        <p:origin x="780" y="108"/>
      </p:cViewPr>
      <p:guideLst>
        <p:guide orient="horz" pos="776"/>
        <p:guide orient="horz" pos="104"/>
        <p:guide orient="horz" pos="3976"/>
        <p:guide orient="horz" pos="952"/>
        <p:guide pos="367"/>
        <p:guide pos="73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394"/>
    </p:cViewPr>
  </p:sorterViewPr>
  <p:notesViewPr>
    <p:cSldViewPr snapToObjects="1">
      <p:cViewPr varScale="1">
        <p:scale>
          <a:sx n="89" d="100"/>
          <a:sy n="89" d="100"/>
        </p:scale>
        <p:origin x="381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E37AC6-CD63-43A6-A8AF-DA6897023C72}" type="datetimeFigureOut">
              <a:rPr lang="zh-CN" altLang="en-US" smtClean="0"/>
              <a:pPr/>
              <a:t>2017/10/31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1B85BE-7573-414C-BEC9-C51CBD1DD4A9}" type="slidenum">
              <a:rPr lang="zh-CN" altLang="en-US" smtClean="0"/>
              <a:pPr/>
              <a:t>‹#›</a:t>
            </a:fld>
            <a:endParaRPr lang="zh-CN" altLang="en-US"/>
          </a:p>
        </p:txBody>
      </p:sp>
    </p:spTree>
    <p:extLst>
      <p:ext uri="{BB962C8B-B14F-4D97-AF65-F5344CB8AC3E}">
        <p14:creationId xmlns:p14="http://schemas.microsoft.com/office/powerpoint/2010/main" val="2366803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E9CCF8-1358-4012-AFD6-C8223D1A3CB8}" type="datetimeFigureOut">
              <a:rPr lang="zh-CN" altLang="en-US" smtClean="0"/>
              <a:pPr/>
              <a:t>2017/10/31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FE1A1-B21F-42D8-A825-2CDCF86AF96F}" type="slidenum">
              <a:rPr lang="zh-CN" altLang="en-US" smtClean="0"/>
              <a:pPr/>
              <a:t>‹#›</a:t>
            </a:fld>
            <a:endParaRPr lang="zh-CN" altLang="en-US"/>
          </a:p>
        </p:txBody>
      </p:sp>
    </p:spTree>
    <p:extLst>
      <p:ext uri="{BB962C8B-B14F-4D97-AF65-F5344CB8AC3E}">
        <p14:creationId xmlns:p14="http://schemas.microsoft.com/office/powerpoint/2010/main" val="3289264525"/>
      </p:ext>
    </p:extLst>
  </p:cSld>
  <p:clrMap bg1="lt1" tx1="dk1" bg2="lt2" tx2="dk2" accent1="accent1" accent2="accent2" accent3="accent3" accent4="accent4" accent5="accent5" accent6="accent6" hlink="hlink" folHlink="folHlink"/>
  <p:notesStyle>
    <a:lvl1pPr marL="0" algn="l" defTabSz="914339" rtl="0" eaLnBrk="1" latinLnBrk="0" hangingPunct="1">
      <a:defRPr sz="1200" kern="1200">
        <a:solidFill>
          <a:schemeClr val="tx1"/>
        </a:solidFill>
        <a:latin typeface="+mn-lt"/>
        <a:ea typeface="+mn-ea"/>
        <a:cs typeface="+mn-cs"/>
      </a:defRPr>
    </a:lvl1pPr>
    <a:lvl2pPr marL="457170" algn="l" defTabSz="914339" rtl="0" eaLnBrk="1" latinLnBrk="0" hangingPunct="1">
      <a:defRPr sz="1200" kern="1200">
        <a:solidFill>
          <a:schemeClr val="tx1"/>
        </a:solidFill>
        <a:latin typeface="+mn-lt"/>
        <a:ea typeface="+mn-ea"/>
        <a:cs typeface="+mn-cs"/>
      </a:defRPr>
    </a:lvl2pPr>
    <a:lvl3pPr marL="914339" algn="l" defTabSz="914339" rtl="0" eaLnBrk="1" latinLnBrk="0" hangingPunct="1">
      <a:defRPr sz="1200" kern="1200">
        <a:solidFill>
          <a:schemeClr val="tx1"/>
        </a:solidFill>
        <a:latin typeface="+mn-lt"/>
        <a:ea typeface="+mn-ea"/>
        <a:cs typeface="+mn-cs"/>
      </a:defRPr>
    </a:lvl3pPr>
    <a:lvl4pPr marL="1371509" algn="l" defTabSz="914339" rtl="0" eaLnBrk="1" latinLnBrk="0" hangingPunct="1">
      <a:defRPr sz="1200" kern="1200">
        <a:solidFill>
          <a:schemeClr val="tx1"/>
        </a:solidFill>
        <a:latin typeface="+mn-lt"/>
        <a:ea typeface="+mn-ea"/>
        <a:cs typeface="+mn-cs"/>
      </a:defRPr>
    </a:lvl4pPr>
    <a:lvl5pPr marL="1828678" algn="l" defTabSz="914339" rtl="0" eaLnBrk="1" latinLnBrk="0" hangingPunct="1">
      <a:defRPr sz="1200" kern="1200">
        <a:solidFill>
          <a:schemeClr val="tx1"/>
        </a:solidFill>
        <a:latin typeface="+mn-lt"/>
        <a:ea typeface="+mn-ea"/>
        <a:cs typeface="+mn-cs"/>
      </a:defRPr>
    </a:lvl5pPr>
    <a:lvl6pPr marL="2285848" algn="l" defTabSz="914339" rtl="0" eaLnBrk="1" latinLnBrk="0" hangingPunct="1">
      <a:defRPr sz="1200" kern="1200">
        <a:solidFill>
          <a:schemeClr val="tx1"/>
        </a:solidFill>
        <a:latin typeface="+mn-lt"/>
        <a:ea typeface="+mn-ea"/>
        <a:cs typeface="+mn-cs"/>
      </a:defRPr>
    </a:lvl6pPr>
    <a:lvl7pPr marL="2743016" algn="l" defTabSz="914339" rtl="0" eaLnBrk="1" latinLnBrk="0" hangingPunct="1">
      <a:defRPr sz="1200" kern="1200">
        <a:solidFill>
          <a:schemeClr val="tx1"/>
        </a:solidFill>
        <a:latin typeface="+mn-lt"/>
        <a:ea typeface="+mn-ea"/>
        <a:cs typeface="+mn-cs"/>
      </a:defRPr>
    </a:lvl7pPr>
    <a:lvl8pPr marL="3200187" algn="l" defTabSz="914339" rtl="0" eaLnBrk="1" latinLnBrk="0" hangingPunct="1">
      <a:defRPr sz="1200" kern="1200">
        <a:solidFill>
          <a:schemeClr val="tx1"/>
        </a:solidFill>
        <a:latin typeface="+mn-lt"/>
        <a:ea typeface="+mn-ea"/>
        <a:cs typeface="+mn-cs"/>
      </a:defRPr>
    </a:lvl8pPr>
    <a:lvl9pPr marL="3657355" algn="l" defTabSz="9143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48A213-123C-4E1D-AF40-6F4ABB6C0A5A}"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418215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41D4027-570D-494C-8C5F-D66CC97E77A0}" type="slidenum">
              <a:rPr lang="zh-CN" altLang="en-US" smtClean="0"/>
              <a:pPr/>
              <a:t>10</a:t>
            </a:fld>
            <a:endParaRPr lang="zh-CN" altLang="en-US"/>
          </a:p>
        </p:txBody>
      </p:sp>
    </p:spTree>
    <p:extLst>
      <p:ext uri="{BB962C8B-B14F-4D97-AF65-F5344CB8AC3E}">
        <p14:creationId xmlns:p14="http://schemas.microsoft.com/office/powerpoint/2010/main" val="3311247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48A213-123C-4E1D-AF40-6F4ABB6C0A5A}"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81780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48A213-123C-4E1D-AF40-6F4ABB6C0A5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4121869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48A213-123C-4E1D-AF40-6F4ABB6C0A5A}"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379147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48A213-123C-4E1D-AF40-6F4ABB6C0A5A}"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3708438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48A213-123C-4E1D-AF40-6F4ABB6C0A5A}"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23782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5F8FE1A1-B21F-42D8-A825-2CDCF86AF96F}" type="slidenum">
              <a:rPr lang="zh-CN" altLang="en-US" smtClean="0"/>
              <a:pPr/>
              <a:t>2</a:t>
            </a:fld>
            <a:endParaRPr lang="zh-CN" altLang="en-US"/>
          </a:p>
        </p:txBody>
      </p:sp>
    </p:spTree>
    <p:extLst>
      <p:ext uri="{BB962C8B-B14F-4D97-AF65-F5344CB8AC3E}">
        <p14:creationId xmlns:p14="http://schemas.microsoft.com/office/powerpoint/2010/main" val="242236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没有平台，无法保障</a:t>
            </a:r>
            <a:r>
              <a:rPr lang="en-US" altLang="zh-CN" dirty="0"/>
              <a:t>NB</a:t>
            </a:r>
            <a:r>
              <a:rPr lang="zh-CN" altLang="en-US" dirty="0"/>
              <a:t>业务的规模化商用</a:t>
            </a:r>
            <a:endParaRPr lang="en-US" altLang="zh-CN" dirty="0"/>
          </a:p>
          <a:p>
            <a:r>
              <a:rPr lang="en-US" altLang="zh-CN" dirty="0"/>
              <a:t>1</a:t>
            </a:r>
            <a:r>
              <a:rPr lang="zh-CN" altLang="en-US" dirty="0"/>
              <a:t>，家电、路灯、远程维护等需要双向通信的场景下，应用平台与设备间需要维持心跳信息，上层应用系统性能开销大，终端设备能耗高，难以管理海量设备。电信开放平台与网络侧协同，实现了开放平台与设备间的免心跳保活机制，上层应用只需要下发命令给平台即可，不用考虑维系海量设备的连接保活</a:t>
            </a:r>
            <a:endParaRPr lang="en-US" altLang="zh-CN" dirty="0"/>
          </a:p>
          <a:p>
            <a:r>
              <a:rPr lang="en-US" altLang="zh-CN" dirty="0"/>
              <a:t>2</a:t>
            </a:r>
            <a:r>
              <a:rPr lang="zh-CN" altLang="en-US" dirty="0"/>
              <a:t>，电信开放平台与网络侧协同，能实时感知设备的上线情况，及时下发消息</a:t>
            </a:r>
            <a:endParaRPr lang="en-US" altLang="zh-CN" dirty="0"/>
          </a:p>
          <a:p>
            <a:r>
              <a:rPr lang="en-US" altLang="zh-CN" dirty="0"/>
              <a:t>3</a:t>
            </a:r>
            <a:r>
              <a:rPr lang="zh-CN" altLang="en-US" dirty="0"/>
              <a:t>，</a:t>
            </a:r>
            <a:r>
              <a:rPr lang="en-US" altLang="zh-CN" dirty="0"/>
              <a:t>NB</a:t>
            </a:r>
            <a:r>
              <a:rPr lang="zh-CN" altLang="en-US" dirty="0"/>
              <a:t>网络带来多种便利和收益，但是下行带宽小，消息超发之后就会导致下行拥塞，为了避免下行拥塞同时有尽量用足下行带宽，需要对同一个无线小区内的多个应用下发的消息进行缓存调度，确保整体的稳定运行</a:t>
            </a:r>
            <a:endParaRPr lang="en-US" altLang="zh-CN" dirty="0"/>
          </a:p>
          <a:p>
            <a:pPr marL="0" marR="0" indent="0" algn="l" defTabSz="914339"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，物联网安全越来越受到重视，但是传统的</a:t>
            </a:r>
            <a:r>
              <a:rPr lang="en-US" altLang="zh-CN" dirty="0"/>
              <a:t>DTLS</a:t>
            </a:r>
            <a:r>
              <a:rPr lang="zh-CN" altLang="en-US" dirty="0"/>
              <a:t>方式耗电量巨大，电信开放平台</a:t>
            </a:r>
            <a:r>
              <a:rPr lang="zh-CN" altLang="en-US" sz="1200" dirty="0"/>
              <a:t>采用优化的轻量级</a:t>
            </a:r>
            <a:r>
              <a:rPr lang="en-US" altLang="zh-CN" sz="1200" dirty="0"/>
              <a:t>DTLS</a:t>
            </a:r>
            <a:r>
              <a:rPr lang="zh-CN" altLang="en-US" sz="1200" dirty="0"/>
              <a:t>加密方式，</a:t>
            </a:r>
            <a:r>
              <a:rPr lang="zh-CN" altLang="zh-CN" sz="1200" dirty="0"/>
              <a:t>在保持同等安全等级下，加密的电池能耗节省</a:t>
            </a:r>
            <a:r>
              <a:rPr lang="en-US" altLang="zh-CN" sz="1200" dirty="0"/>
              <a:t>50%</a:t>
            </a:r>
            <a:endParaRPr lang="zh-CN" altLang="en-US" sz="1200" dirty="0">
              <a:solidFill>
                <a:schemeClr val="bg1"/>
              </a:solidFill>
              <a:latin typeface="+mn-ea"/>
              <a:cs typeface="Arial" pitchFamily="34" charset="0"/>
            </a:endParaRPr>
          </a:p>
          <a:p>
            <a:endParaRPr lang="zh-CN" altLang="en-US" dirty="0"/>
          </a:p>
        </p:txBody>
      </p:sp>
      <p:sp>
        <p:nvSpPr>
          <p:cNvPr id="4" name="灯片编号占位符 3"/>
          <p:cNvSpPr>
            <a:spLocks noGrp="1"/>
          </p:cNvSpPr>
          <p:nvPr>
            <p:ph type="sldNum" sz="quarter" idx="10"/>
          </p:nvPr>
        </p:nvSpPr>
        <p:spPr/>
        <p:txBody>
          <a:bodyPr/>
          <a:lstStyle/>
          <a:p>
            <a:fld id="{08495398-6E03-41B6-93E9-8153AEE785AC}"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2886471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339" rtl="0" eaLnBrk="1" fontAlgn="auto" latinLnBrk="0" hangingPunct="1">
              <a:lnSpc>
                <a:spcPct val="100000"/>
              </a:lnSpc>
              <a:spcBef>
                <a:spcPts val="0"/>
              </a:spcBef>
              <a:spcAft>
                <a:spcPts val="0"/>
              </a:spcAft>
              <a:buClrTx/>
              <a:buSzTx/>
              <a:buFontTx/>
              <a:buNone/>
              <a:tabLst/>
              <a:defRPr/>
            </a:pPr>
            <a:r>
              <a:rPr lang="en-US" altLang="zh-CN" sz="1200" b="0" i="0" kern="1200" dirty="0" err="1">
                <a:solidFill>
                  <a:schemeClr val="tx1"/>
                </a:solidFill>
                <a:effectLst/>
                <a:latin typeface="+mn-lt"/>
                <a:ea typeface="+mn-ea"/>
                <a:cs typeface="+mn-cs"/>
              </a:rPr>
              <a:t>EuroPriSe</a:t>
            </a:r>
            <a:r>
              <a:rPr lang="en-US" altLang="zh-CN" sz="1200" b="0" i="0" kern="1200" dirty="0">
                <a:solidFill>
                  <a:schemeClr val="tx1"/>
                </a:solidFill>
                <a:effectLst/>
                <a:latin typeface="+mn-lt"/>
                <a:ea typeface="+mn-ea"/>
                <a:cs typeface="+mn-cs"/>
              </a:rPr>
              <a:t>(European Privacy Seal </a:t>
            </a:r>
            <a:r>
              <a:rPr lang="zh-CN" altLang="en-US" sz="1200" b="0" i="0" kern="1200" dirty="0">
                <a:solidFill>
                  <a:schemeClr val="tx1"/>
                </a:solidFill>
                <a:effectLst/>
                <a:latin typeface="+mn-lt"/>
                <a:ea typeface="+mn-ea"/>
                <a:cs typeface="+mn-cs"/>
              </a:rPr>
              <a:t>）由欧盟赞助。 成员来自</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个国家：德国，奥地利，英国，斯洛伐克，西班牙，瑞典，法国，荷兰。 </a:t>
            </a:r>
            <a:r>
              <a:rPr lang="en-US" altLang="zh-CN" sz="1200" b="0" i="0" kern="1200" dirty="0" err="1">
                <a:solidFill>
                  <a:schemeClr val="tx1"/>
                </a:solidFill>
                <a:effectLst/>
                <a:latin typeface="+mn-lt"/>
                <a:ea typeface="+mn-ea"/>
                <a:cs typeface="+mn-cs"/>
              </a:rPr>
              <a:t>EuroPriSe</a:t>
            </a:r>
            <a:r>
              <a:rPr lang="zh-CN" altLang="en-US" sz="1200" b="0" i="0" kern="1200" dirty="0">
                <a:solidFill>
                  <a:schemeClr val="tx1"/>
                </a:solidFill>
                <a:effectLst/>
                <a:latin typeface="+mn-lt"/>
                <a:ea typeface="+mn-ea"/>
                <a:cs typeface="+mn-cs"/>
              </a:rPr>
              <a:t>主要认证</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产品和基于</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的服务隐私遵守欧洲数据保护法规（规范</a:t>
            </a:r>
            <a:r>
              <a:rPr lang="en-US" altLang="zh-CN" sz="1200" b="0" i="0" kern="1200" dirty="0">
                <a:solidFill>
                  <a:schemeClr val="tx1"/>
                </a:solidFill>
                <a:effectLst/>
                <a:latin typeface="+mn-lt"/>
                <a:ea typeface="+mn-ea"/>
                <a:cs typeface="+mn-cs"/>
              </a:rPr>
              <a:t>95/46 / EC</a:t>
            </a:r>
            <a:r>
              <a:rPr lang="zh-CN" altLang="en-US" sz="1200" b="0" i="0" kern="1200" dirty="0">
                <a:solidFill>
                  <a:schemeClr val="tx1"/>
                </a:solidFill>
                <a:effectLst/>
                <a:latin typeface="+mn-lt"/>
                <a:ea typeface="+mn-ea"/>
                <a:cs typeface="+mn-cs"/>
              </a:rPr>
              <a:t>，规范</a:t>
            </a:r>
            <a:r>
              <a:rPr lang="en-US" altLang="zh-CN" sz="1200" b="0" i="0" kern="1200" dirty="0">
                <a:solidFill>
                  <a:schemeClr val="tx1"/>
                </a:solidFill>
                <a:effectLst/>
                <a:latin typeface="+mn-lt"/>
                <a:ea typeface="+mn-ea"/>
                <a:cs typeface="+mn-cs"/>
              </a:rPr>
              <a:t>2002/58 / EC</a:t>
            </a:r>
            <a:r>
              <a:rPr lang="zh-CN" altLang="en-US" sz="1200" b="0" i="0" kern="1200" dirty="0">
                <a:solidFill>
                  <a:schemeClr val="tx1"/>
                </a:solidFill>
                <a:effectLst/>
                <a:latin typeface="+mn-lt"/>
                <a:ea typeface="+mn-ea"/>
                <a:cs typeface="+mn-cs"/>
              </a:rPr>
              <a:t>，规范</a:t>
            </a:r>
            <a:r>
              <a:rPr lang="en-US" altLang="zh-CN" sz="1200" b="0" i="0" kern="1200" dirty="0">
                <a:solidFill>
                  <a:schemeClr val="tx1"/>
                </a:solidFill>
                <a:effectLst/>
                <a:latin typeface="+mn-lt"/>
                <a:ea typeface="+mn-ea"/>
                <a:cs typeface="+mn-cs"/>
              </a:rPr>
              <a:t>2002/22 / EC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GDPR</a:t>
            </a:r>
            <a:r>
              <a:rPr lang="zh-CN" altLang="en-US" sz="1200" b="0" i="0" kern="1200" dirty="0">
                <a:solidFill>
                  <a:schemeClr val="tx1"/>
                </a:solidFill>
                <a:effectLst/>
                <a:latin typeface="+mn-lt"/>
                <a:ea typeface="+mn-ea"/>
                <a:cs typeface="+mn-cs"/>
              </a:rPr>
              <a:t>）。</a:t>
            </a:r>
            <a:br>
              <a:rPr lang="zh-CN" altLang="en-US" dirty="0"/>
            </a:br>
            <a:r>
              <a:rPr lang="en-US" altLang="zh-CN" sz="1200" b="0" i="0" kern="1200" dirty="0" err="1">
                <a:solidFill>
                  <a:schemeClr val="tx1"/>
                </a:solidFill>
                <a:effectLst/>
                <a:latin typeface="+mn-lt"/>
                <a:ea typeface="+mn-ea"/>
                <a:cs typeface="+mn-cs"/>
              </a:rPr>
              <a:t>IOActive</a:t>
            </a:r>
            <a:r>
              <a:rPr lang="zh-CN" altLang="en-US" sz="1200" b="0" i="0" kern="1200" dirty="0">
                <a:solidFill>
                  <a:schemeClr val="tx1"/>
                </a:solidFill>
                <a:effectLst/>
                <a:latin typeface="+mn-lt"/>
                <a:ea typeface="+mn-ea"/>
                <a:cs typeface="+mn-cs"/>
              </a:rPr>
              <a:t>是唯一一家在硬件，软件和水资源评估方面具有全球影响力和深厚专业知识的安全咨询公司。 例如，</a:t>
            </a:r>
            <a:r>
              <a:rPr lang="en-US" altLang="zh-CN" sz="1200" b="0" i="0" kern="1200" dirty="0">
                <a:solidFill>
                  <a:schemeClr val="tx1"/>
                </a:solidFill>
                <a:effectLst/>
                <a:latin typeface="+mn-lt"/>
                <a:ea typeface="+mn-ea"/>
                <a:cs typeface="+mn-cs"/>
              </a:rPr>
              <a:t>Jeep Cherokee</a:t>
            </a:r>
            <a:r>
              <a:rPr lang="zh-CN" altLang="en-US" sz="1200" b="0" i="0" kern="1200" dirty="0">
                <a:solidFill>
                  <a:schemeClr val="tx1"/>
                </a:solidFill>
                <a:effectLst/>
                <a:latin typeface="+mn-lt"/>
                <a:ea typeface="+mn-ea"/>
                <a:cs typeface="+mn-cs"/>
              </a:rPr>
              <a:t>成功地被</a:t>
            </a:r>
            <a:r>
              <a:rPr lang="en-US" altLang="zh-CN" sz="1200" b="0" i="0" kern="1200" dirty="0" err="1">
                <a:solidFill>
                  <a:schemeClr val="tx1"/>
                </a:solidFill>
                <a:effectLst/>
                <a:latin typeface="+mn-lt"/>
                <a:ea typeface="+mn-ea"/>
                <a:cs typeface="+mn-cs"/>
              </a:rPr>
              <a:t>IOActive</a:t>
            </a:r>
            <a:r>
              <a:rPr lang="zh-CN" altLang="en-US" sz="1200" b="0" i="0" kern="1200" dirty="0">
                <a:solidFill>
                  <a:schemeClr val="tx1"/>
                </a:solidFill>
                <a:effectLst/>
                <a:latin typeface="+mn-lt"/>
                <a:ea typeface="+mn-ea"/>
                <a:cs typeface="+mn-cs"/>
              </a:rPr>
              <a:t>入侵。</a:t>
            </a:r>
            <a:endParaRPr lang="en-US" altLang="zh-CN" sz="1200" b="0" i="0" kern="1200" dirty="0">
              <a:solidFill>
                <a:schemeClr val="tx1"/>
              </a:solidFill>
              <a:effectLst/>
              <a:latin typeface="+mn-lt"/>
              <a:ea typeface="+mn-ea"/>
              <a:cs typeface="+mn-cs"/>
            </a:endParaRPr>
          </a:p>
          <a:p>
            <a:pPr marL="0" marR="0" lvl="0" indent="0" algn="l" defTabSz="914339"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平台已通过两大数据安全隐私认证</a:t>
            </a:r>
          </a:p>
        </p:txBody>
      </p:sp>
      <p:sp>
        <p:nvSpPr>
          <p:cNvPr id="4" name="灯片编号占位符 3"/>
          <p:cNvSpPr>
            <a:spLocks noGrp="1"/>
          </p:cNvSpPr>
          <p:nvPr>
            <p:ph type="sldNum" sz="quarter" idx="10"/>
          </p:nvPr>
        </p:nvSpPr>
        <p:spPr/>
        <p:txBody>
          <a:bodyPr/>
          <a:lstStyle/>
          <a:p>
            <a:fld id="{B4BA52D9-30B1-4F53-9074-AB424F844933}" type="slidenum">
              <a:rPr lang="zh-CN" altLang="en-US" smtClean="0"/>
              <a:pPr/>
              <a:t>4</a:t>
            </a:fld>
            <a:endParaRPr lang="zh-CN" altLang="en-US"/>
          </a:p>
        </p:txBody>
      </p:sp>
    </p:spTree>
    <p:extLst>
      <p:ext uri="{BB962C8B-B14F-4D97-AF65-F5344CB8AC3E}">
        <p14:creationId xmlns:p14="http://schemas.microsoft.com/office/powerpoint/2010/main" val="194924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很多有追求的业主，从很早就断断续续开始了数字化转型，所以现网中存在各个时期，各个阶段的智能联网设备，业务为了匹配不同的场景，在某些特定的区域或者场景下，会采用不同的接入方式，从业主的角度，这些新干同一个工作的老设备都要能接同一个平台，而不是根据接入协议和接入方式连接不同的应用平台，电信开放平台具备协议栈框架，支持</a:t>
            </a:r>
            <a:r>
              <a:rPr lang="en-US" altLang="zh-CN" dirty="0"/>
              <a:t>20</a:t>
            </a:r>
            <a:r>
              <a:rPr lang="zh-CN" altLang="en-US" dirty="0"/>
              <a:t>多种主流协议的热插拔，并可以持续扩展，能连接不同协议不同接入方式的设备。</a:t>
            </a:r>
            <a:endParaRPr lang="en-US" altLang="zh-CN" dirty="0"/>
          </a:p>
          <a:p>
            <a:r>
              <a:rPr lang="en-US" dirty="0"/>
              <a:t>2</a:t>
            </a:r>
            <a:r>
              <a:rPr lang="zh-CN" altLang="en-US" dirty="0"/>
              <a:t>，设备和应用的互联互通，除了通信传输模式（</a:t>
            </a:r>
            <a:r>
              <a:rPr lang="en-US" altLang="zh-CN" dirty="0"/>
              <a:t>2g</a:t>
            </a:r>
            <a:r>
              <a:rPr lang="zh-CN" altLang="en-US" dirty="0"/>
              <a:t>、</a:t>
            </a:r>
            <a:r>
              <a:rPr lang="en-US" altLang="zh-CN" dirty="0"/>
              <a:t>NB</a:t>
            </a:r>
            <a:r>
              <a:rPr lang="zh-CN" altLang="en-US" dirty="0"/>
              <a:t>、固网）的互通之外，还有应用层字段的匹配，比如不同厂家的水表，虽然都是使用的</a:t>
            </a:r>
            <a:r>
              <a:rPr lang="en-US" altLang="zh-CN" dirty="0"/>
              <a:t>NB</a:t>
            </a:r>
            <a:r>
              <a:rPr lang="zh-CN" altLang="en-US" dirty="0"/>
              <a:t>传输方式，但是两家的抄表字段的定义是不同的，有的是码流中第</a:t>
            </a:r>
            <a:r>
              <a:rPr lang="en-US" altLang="zh-CN" dirty="0"/>
              <a:t>5-10</a:t>
            </a:r>
            <a:r>
              <a:rPr lang="zh-CN" altLang="en-US" dirty="0"/>
              <a:t>位表示抄表读数，有的是</a:t>
            </a:r>
            <a:r>
              <a:rPr lang="en-US" altLang="zh-CN" dirty="0"/>
              <a:t>10-15</a:t>
            </a:r>
            <a:r>
              <a:rPr lang="zh-CN" altLang="en-US" dirty="0"/>
              <a:t>位表示抄表读数，上层应用需要对每家的设备消息字段进行适配开发，工作量巨大且浪费。电信开放平台联合每个细分领域的龙头企业和行业协会，定义设备通用消息格式（设备</a:t>
            </a:r>
            <a:r>
              <a:rPr lang="en-US" altLang="zh-CN" dirty="0"/>
              <a:t>profile</a:t>
            </a:r>
            <a:r>
              <a:rPr lang="zh-CN" altLang="en-US" dirty="0"/>
              <a:t>），不同类型设备，</a:t>
            </a:r>
            <a:r>
              <a:rPr lang="en-US" altLang="zh-CN" dirty="0"/>
              <a:t>profile</a:t>
            </a:r>
            <a:r>
              <a:rPr lang="zh-CN" altLang="en-US" dirty="0"/>
              <a:t>不同。上层应用只需要调用通用格式的</a:t>
            </a:r>
            <a:r>
              <a:rPr lang="en-US" altLang="zh-CN" dirty="0"/>
              <a:t>API</a:t>
            </a:r>
            <a:r>
              <a:rPr lang="zh-CN" altLang="en-US" dirty="0"/>
              <a:t>开放上层应用即可，南向设备厂家与电信开放平台通用数据格式（设备</a:t>
            </a:r>
            <a:r>
              <a:rPr lang="en-US" altLang="zh-CN" dirty="0"/>
              <a:t>profile</a:t>
            </a:r>
            <a:r>
              <a:rPr lang="zh-CN" altLang="en-US" dirty="0"/>
              <a:t>）的匹配，只需要在图形化的界面中通过拖拽的方式即可实现自家设备与设备</a:t>
            </a:r>
            <a:r>
              <a:rPr lang="en-US" altLang="zh-CN" dirty="0"/>
              <a:t>profile</a:t>
            </a:r>
            <a:r>
              <a:rPr lang="zh-CN" altLang="en-US" dirty="0"/>
              <a:t>的匹配。在业务需要的情况下，也可以为业主设计定制化的设备</a:t>
            </a:r>
            <a:r>
              <a:rPr lang="en-US" altLang="zh-CN" dirty="0"/>
              <a:t>profile</a:t>
            </a:r>
          </a:p>
          <a:p>
            <a:endParaRPr lang="en-US" dirty="0"/>
          </a:p>
        </p:txBody>
      </p:sp>
      <p:sp>
        <p:nvSpPr>
          <p:cNvPr id="4" name="灯片编号占位符 3"/>
          <p:cNvSpPr>
            <a:spLocks noGrp="1"/>
          </p:cNvSpPr>
          <p:nvPr>
            <p:ph type="sldNum" sz="quarter" idx="10"/>
          </p:nvPr>
        </p:nvSpPr>
        <p:spPr/>
        <p:txBody>
          <a:bodyPr/>
          <a:lstStyle/>
          <a:p>
            <a:fld id="{5F8FE1A1-B21F-42D8-A825-2CDCF86AF96F}" type="slidenum">
              <a:rPr lang="zh-CN" altLang="en-US" smtClean="0"/>
              <a:pPr/>
              <a:t>5</a:t>
            </a:fld>
            <a:endParaRPr lang="zh-CN" altLang="en-US"/>
          </a:p>
        </p:txBody>
      </p:sp>
    </p:spTree>
    <p:extLst>
      <p:ext uri="{BB962C8B-B14F-4D97-AF65-F5344CB8AC3E}">
        <p14:creationId xmlns:p14="http://schemas.microsoft.com/office/powerpoint/2010/main" val="314459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a:rPr>
              <a:t>行业设备厂家的软件开发能力一般都比较薄弱，软件研发团队几个人到几十个人，这些人力大多疲于交付各地客户的定制化需求，没有人力和能力对软件基础架构进行提升，通常为了节约成本使用开源组件，开源组件没有商用级的售后支持，出现</a:t>
            </a:r>
            <a:r>
              <a:rPr lang="en-US" altLang="zh-CN" dirty="0">
                <a:latin typeface="Arial"/>
              </a:rPr>
              <a:t>BUG</a:t>
            </a:r>
            <a:r>
              <a:rPr lang="zh-CN" altLang="en-US" dirty="0">
                <a:latin typeface="Arial"/>
              </a:rPr>
              <a:t>经常无法及时修复，且安全性、可靠性没有保障。电信开放平台自带商用级开发组件，高安全高可靠，并有完善的技术专家支持团队，为系统稳定运行提供保障，并为了简化开发难度，提供轻应用开发模板和图形化服务编排</a:t>
            </a:r>
            <a:endParaRPr lang="en-US" altLang="zh-CN" dirty="0">
              <a:latin typeface="Arial"/>
            </a:endParaRPr>
          </a:p>
          <a:p>
            <a:r>
              <a:rPr lang="zh-CN" altLang="en-US" dirty="0">
                <a:latin typeface="Arial"/>
              </a:rPr>
              <a:t>另外，电信开放平台可以通过</a:t>
            </a:r>
            <a:r>
              <a:rPr lang="en-US" altLang="zh-CN" dirty="0">
                <a:latin typeface="Arial"/>
              </a:rPr>
              <a:t>NB</a:t>
            </a:r>
            <a:r>
              <a:rPr lang="zh-CN" altLang="en-US" dirty="0">
                <a:latin typeface="Arial"/>
              </a:rPr>
              <a:t>网络提供粗精度的定位能力，对于定位精度要求不高的场景，例如跨区域物流、高价值畜牧业等，免去</a:t>
            </a:r>
            <a:r>
              <a:rPr lang="en-US" altLang="zh-CN" dirty="0">
                <a:latin typeface="Arial"/>
              </a:rPr>
              <a:t>GPS</a:t>
            </a:r>
            <a:r>
              <a:rPr lang="zh-CN" altLang="en-US" dirty="0">
                <a:latin typeface="Arial"/>
              </a:rPr>
              <a:t>模块，省钱省电</a:t>
            </a:r>
            <a:endParaRPr lang="en-US" altLang="zh-CN" dirty="0">
              <a:latin typeface="Arial"/>
            </a:endParaRPr>
          </a:p>
          <a:p>
            <a:endParaRPr lang="zh-CN" altLang="en-US" dirty="0">
              <a:latin typeface="Arial"/>
            </a:endParaRPr>
          </a:p>
        </p:txBody>
      </p:sp>
      <p:sp>
        <p:nvSpPr>
          <p:cNvPr id="4" name="灯片编号占位符 3"/>
          <p:cNvSpPr>
            <a:spLocks noGrp="1"/>
          </p:cNvSpPr>
          <p:nvPr>
            <p:ph type="sldNum" sz="quarter" idx="10"/>
          </p:nvPr>
        </p:nvSpPr>
        <p:spPr/>
        <p:txBody>
          <a:bodyPr/>
          <a:lstStyle/>
          <a:p>
            <a:pPr>
              <a:defRPr/>
            </a:pPr>
            <a:fld id="{00786D3C-53A8-4FED-8A03-FBEC09DFF118}" type="slidenum">
              <a:rPr lang="zh-CN" altLang="en-US" smtClean="0">
                <a:latin typeface="Arial"/>
              </a:rPr>
              <a:pPr>
                <a:defRPr/>
              </a:pPr>
              <a:t>6</a:t>
            </a:fld>
            <a:endParaRPr lang="zh-CN" altLang="en-US">
              <a:latin typeface="Arial"/>
            </a:endParaRPr>
          </a:p>
        </p:txBody>
      </p:sp>
    </p:spTree>
    <p:extLst>
      <p:ext uri="{BB962C8B-B14F-4D97-AF65-F5344CB8AC3E}">
        <p14:creationId xmlns:p14="http://schemas.microsoft.com/office/powerpoint/2010/main" val="417526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Sim</a:t>
            </a:r>
            <a:r>
              <a:rPr lang="zh-CN" altLang="en-US" dirty="0"/>
              <a:t>卡从批发给合作伙伴，到设备贴片，测试，生产，发货，到业主仓库，再到安装入户，会有</a:t>
            </a:r>
            <a:r>
              <a:rPr lang="en-US" altLang="zh-CN" dirty="0"/>
              <a:t>1.5</a:t>
            </a:r>
            <a:r>
              <a:rPr lang="zh-CN" altLang="en-US" dirty="0"/>
              <a:t>年的周期，传统模式下，批卡即开卡，客户浪费</a:t>
            </a:r>
            <a:r>
              <a:rPr lang="en-US" altLang="zh-CN" dirty="0"/>
              <a:t>1.5</a:t>
            </a:r>
            <a:r>
              <a:rPr lang="zh-CN" altLang="en-US" dirty="0"/>
              <a:t>年的流量费，电信平台可以让设备厂商预开通</a:t>
            </a:r>
            <a:r>
              <a:rPr lang="en-US" altLang="zh-CN" dirty="0" err="1"/>
              <a:t>sim</a:t>
            </a:r>
            <a:r>
              <a:rPr lang="zh-CN" altLang="en-US" dirty="0"/>
              <a:t>卡进行测试，等到入户安装后才正式开通</a:t>
            </a:r>
            <a:r>
              <a:rPr lang="en-US" altLang="zh-CN" dirty="0" err="1"/>
              <a:t>sim</a:t>
            </a:r>
            <a:r>
              <a:rPr lang="zh-CN" altLang="en-US" dirty="0"/>
              <a:t>，节约流量费用</a:t>
            </a:r>
            <a:endParaRPr lang="en-US" altLang="zh-CN" dirty="0"/>
          </a:p>
          <a:p>
            <a:endParaRPr lang="en-US" dirty="0"/>
          </a:p>
          <a:p>
            <a:r>
              <a:rPr lang="zh-CN" altLang="en-US" dirty="0"/>
              <a:t>传统方式下，需要设备生产阶段烧录业主方的应用系统</a:t>
            </a:r>
            <a:r>
              <a:rPr lang="en-US" altLang="zh-CN" dirty="0" err="1"/>
              <a:t>ip</a:t>
            </a:r>
            <a:r>
              <a:rPr lang="zh-CN" altLang="en-US" dirty="0"/>
              <a:t>地址，以便设备上电后能根据</a:t>
            </a:r>
            <a:r>
              <a:rPr lang="en-US" altLang="zh-CN" dirty="0" err="1"/>
              <a:t>ip</a:t>
            </a:r>
            <a:r>
              <a:rPr lang="zh-CN" altLang="en-US" dirty="0"/>
              <a:t>地址向应用系统注册，开启双方通信，传统表具或传感设备厂家需要改造生产线，增加</a:t>
            </a:r>
            <a:r>
              <a:rPr lang="en-US" altLang="zh-CN" dirty="0" err="1"/>
              <a:t>ip</a:t>
            </a:r>
            <a:r>
              <a:rPr lang="zh-CN" altLang="en-US" dirty="0"/>
              <a:t>地址烧录环节，且不同客户的订单要烧录不同的</a:t>
            </a:r>
            <a:r>
              <a:rPr lang="en-US" altLang="zh-CN" dirty="0" err="1"/>
              <a:t>ip</a:t>
            </a:r>
            <a:r>
              <a:rPr lang="zh-CN" altLang="en-US" dirty="0"/>
              <a:t>地址，给生产流程改造、设备生产效率带来较大挑战。电信平台可以让设备免烧录地址，当设备通电连接</a:t>
            </a:r>
            <a:r>
              <a:rPr lang="en-US" altLang="zh-CN" dirty="0"/>
              <a:t>NB</a:t>
            </a:r>
            <a:r>
              <a:rPr lang="zh-CN" altLang="en-US" dirty="0"/>
              <a:t>网络后，电信平台给设备下发应用系统</a:t>
            </a:r>
            <a:r>
              <a:rPr lang="en-US" altLang="zh-CN" dirty="0" err="1"/>
              <a:t>ip</a:t>
            </a:r>
            <a:r>
              <a:rPr lang="zh-CN" altLang="en-US" dirty="0"/>
              <a:t>地址，设备拿到地址后，再向应用系统注册</a:t>
            </a:r>
            <a:endParaRPr lang="en-US" dirty="0"/>
          </a:p>
        </p:txBody>
      </p:sp>
      <p:sp>
        <p:nvSpPr>
          <p:cNvPr id="4" name="灯片编号占位符 3"/>
          <p:cNvSpPr>
            <a:spLocks noGrp="1"/>
          </p:cNvSpPr>
          <p:nvPr>
            <p:ph type="sldNum" sz="quarter" idx="10"/>
          </p:nvPr>
        </p:nvSpPr>
        <p:spPr/>
        <p:txBody>
          <a:bodyPr/>
          <a:lstStyle/>
          <a:p>
            <a:fld id="{5F8FE1A1-B21F-42D8-A825-2CDCF86AF96F}" type="slidenum">
              <a:rPr lang="zh-CN" altLang="en-US" smtClean="0"/>
              <a:pPr/>
              <a:t>7</a:t>
            </a:fld>
            <a:endParaRPr lang="zh-CN" altLang="en-US"/>
          </a:p>
        </p:txBody>
      </p:sp>
    </p:spTree>
    <p:extLst>
      <p:ext uri="{BB962C8B-B14F-4D97-AF65-F5344CB8AC3E}">
        <p14:creationId xmlns:p14="http://schemas.microsoft.com/office/powerpoint/2010/main" val="3305917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339" rtl="0" eaLnBrk="1" fontAlgn="auto" latinLnBrk="0" hangingPunct="1">
              <a:lnSpc>
                <a:spcPct val="100000"/>
              </a:lnSpc>
              <a:spcBef>
                <a:spcPts val="0"/>
              </a:spcBef>
              <a:spcAft>
                <a:spcPts val="0"/>
              </a:spcAft>
              <a:buClrTx/>
              <a:buSzTx/>
              <a:buFontTx/>
              <a:buNone/>
              <a:tabLst/>
              <a:defRPr/>
            </a:pPr>
            <a:r>
              <a:rPr lang="en-US" altLang="zh-CN" dirty="0"/>
              <a:t>E2E</a:t>
            </a:r>
            <a:r>
              <a:rPr lang="zh-CN" altLang="en-US" dirty="0"/>
              <a:t>定界：传统模式下，设备出现故障后，涉及终端、网络、应用多个模块，定界时间长，成本高。电信开放平台，可以一站式采集终端、网络、应用的日志并进行关联分析，几十分钟就能识别出设备故障出现在哪个环节</a:t>
            </a:r>
            <a:endParaRPr lang="en-US" altLang="zh-CN" dirty="0"/>
          </a:p>
          <a:p>
            <a:pPr marL="0" marR="0" lvl="0" indent="0" algn="l" defTabSz="914339"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339" rtl="0" eaLnBrk="1" fontAlgn="auto" latinLnBrk="0" hangingPunct="1">
              <a:lnSpc>
                <a:spcPct val="100000"/>
              </a:lnSpc>
              <a:spcBef>
                <a:spcPts val="0"/>
              </a:spcBef>
              <a:spcAft>
                <a:spcPts val="0"/>
              </a:spcAft>
              <a:buClrTx/>
              <a:buSzTx/>
              <a:buFontTx/>
              <a:buNone/>
              <a:tabLst/>
              <a:defRPr/>
            </a:pPr>
            <a:r>
              <a:rPr lang="zh-CN" altLang="en-US" dirty="0"/>
              <a:t>远程升级：</a:t>
            </a:r>
            <a:r>
              <a:rPr lang="en-US" altLang="zh-CN" dirty="0"/>
              <a:t>NB</a:t>
            </a:r>
            <a:r>
              <a:rPr lang="zh-CN" altLang="en-US" dirty="0"/>
              <a:t>网络下行带宽小，设备大部分时间处于休眠期，芯片模组厂家接口不开放等原因，应用系统通过下行消息进行终端的固件和软件升级有很大的技术难度，无法实现固件和软件</a:t>
            </a:r>
            <a:r>
              <a:rPr lang="en-US" altLang="zh-CN" dirty="0"/>
              <a:t>BUG</a:t>
            </a:r>
            <a:r>
              <a:rPr lang="zh-CN" altLang="en-US" dirty="0"/>
              <a:t>的远程修复，必须人工现场维护，成本很高。电信平台与主流芯片、模组厂家实现了远程升级能力集成，并能实现最优化的下行控制，能让上层应用很方便的对终端的固件和软件</a:t>
            </a:r>
            <a:r>
              <a:rPr lang="en-US" altLang="zh-CN" dirty="0"/>
              <a:t>BUG</a:t>
            </a:r>
            <a:r>
              <a:rPr lang="zh-CN" altLang="en-US" dirty="0"/>
              <a:t>进行远程修复，并针对</a:t>
            </a:r>
            <a:r>
              <a:rPr lang="en-US" altLang="zh-CN" dirty="0"/>
              <a:t>NB</a:t>
            </a:r>
            <a:r>
              <a:rPr lang="zh-CN" altLang="en-US" dirty="0"/>
              <a:t>网络的特性，实现断点续传功能，节约下行流量</a:t>
            </a:r>
          </a:p>
        </p:txBody>
      </p:sp>
      <p:sp>
        <p:nvSpPr>
          <p:cNvPr id="4" name="灯片编号占位符 3"/>
          <p:cNvSpPr>
            <a:spLocks noGrp="1"/>
          </p:cNvSpPr>
          <p:nvPr>
            <p:ph type="sldNum" sz="quarter" idx="10"/>
          </p:nvPr>
        </p:nvSpPr>
        <p:spPr/>
        <p:txBody>
          <a:bodyPr/>
          <a:lstStyle/>
          <a:p>
            <a:fld id="{B4BA52D9-30B1-4F53-9074-AB424F844933}" type="slidenum">
              <a:rPr lang="zh-CN" altLang="en-US" smtClean="0"/>
              <a:pPr/>
              <a:t>8</a:t>
            </a:fld>
            <a:endParaRPr lang="zh-CN" altLang="en-US"/>
          </a:p>
        </p:txBody>
      </p:sp>
    </p:spTree>
    <p:extLst>
      <p:ext uri="{BB962C8B-B14F-4D97-AF65-F5344CB8AC3E}">
        <p14:creationId xmlns:p14="http://schemas.microsoft.com/office/powerpoint/2010/main" val="138659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48A213-123C-4E1D-AF40-6F4ABB6C0A5A}"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3048774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34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60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09" name="Shape 109"/>
          <p:cNvSpPr>
            <a:spLocks noGrp="1"/>
          </p:cNvSpPr>
          <p:nvPr>
            <p:ph type="sldNum" sz="quarter" idx="2"/>
          </p:nvPr>
        </p:nvSpPr>
        <p:spPr>
          <a:xfrm>
            <a:off x="5981073" y="6542014"/>
            <a:ext cx="226678" cy="235004"/>
          </a:xfrm>
          <a:prstGeom prst="rect">
            <a:avLst/>
          </a:prstGeom>
        </p:spPr>
        <p:txBody>
          <a:bodyPr lIns="91434" tIns="45717" rIns="91434" bIns="45717"/>
          <a:lstStyle>
            <a:lvl1pPr algn="ctr" defTabSz="412777" hangingPunct="0">
              <a:defRPr/>
            </a:lvl1pPr>
          </a:lstStyle>
          <a:p>
            <a:fld id="{86CB4B4D-7CA3-9044-876B-883B54F8677D}" type="slidenum">
              <a:rPr lang="en-US" altLang="zh-CN" sz="2500" kern="0" smtClean="0">
                <a:solidFill>
                  <a:srgbClr val="FFFFFF"/>
                </a:solidFill>
                <a:latin typeface="Helvetica Light"/>
                <a:sym typeface="Helvetica Light"/>
              </a:rPr>
              <a:pPr/>
              <a:t>‹#›</a:t>
            </a:fld>
            <a:endParaRPr lang="zh-CN" altLang="en-US" sz="2500" kern="0">
              <a:solidFill>
                <a:srgbClr val="FFFFFF"/>
              </a:solidFill>
              <a:latin typeface="Helvetica Light"/>
              <a:sym typeface="Helvetica Light"/>
            </a:endParaRPr>
          </a:p>
        </p:txBody>
      </p:sp>
    </p:spTree>
    <p:extLst>
      <p:ext uri="{BB962C8B-B14F-4D97-AF65-F5344CB8AC3E}">
        <p14:creationId xmlns:p14="http://schemas.microsoft.com/office/powerpoint/2010/main" val="88803558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1483" y="1228306"/>
            <a:ext cx="6480000" cy="2520000"/>
          </a:xfrm>
        </p:spPr>
        <p:txBody>
          <a:bodyPr>
            <a:noAutofit/>
          </a:bodyPr>
          <a:lstStyle>
            <a:lvl1pPr algn="l">
              <a:defRPr sz="4800" b="1" baseline="0">
                <a:solidFill>
                  <a:schemeClr val="bg1"/>
                </a:solidFill>
                <a:latin typeface="+mj-lt"/>
                <a:ea typeface="+mj-ea"/>
                <a:cs typeface="Arial" pitchFamily="34" charset="0"/>
              </a:defRPr>
            </a:lvl1pPr>
          </a:lstStyle>
          <a:p>
            <a:r>
              <a:rPr lang="en-US" altLang="zh-CN" dirty="0"/>
              <a:t>Headline in Arial bold 48 point</a:t>
            </a:r>
          </a:p>
        </p:txBody>
      </p:sp>
      <p:sp>
        <p:nvSpPr>
          <p:cNvPr id="3" name="副标题 2"/>
          <p:cNvSpPr>
            <a:spLocks noGrp="1"/>
          </p:cNvSpPr>
          <p:nvPr>
            <p:ph type="subTitle" idx="1" hasCustomPrompt="1"/>
          </p:nvPr>
        </p:nvSpPr>
        <p:spPr>
          <a:xfrm>
            <a:off x="431483" y="3759354"/>
            <a:ext cx="4320000" cy="1080000"/>
          </a:xfrm>
        </p:spPr>
        <p:txBody>
          <a:bodyPr>
            <a:noAutofit/>
          </a:bodyPr>
          <a:lstStyle>
            <a:lvl1pPr marL="0" indent="0" algn="l">
              <a:buNone/>
              <a:defRPr sz="2400">
                <a:solidFill>
                  <a:schemeClr val="bg1"/>
                </a:solidFill>
                <a:latin typeface="+mj-lt"/>
                <a:ea typeface="+mj-ea"/>
                <a:cs typeface="Arial" pitchFamily="34" charset="0"/>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a:t>Department name</a:t>
            </a:r>
            <a:endParaRPr lang="zh-CN" altLang="en-US" dirty="0"/>
          </a:p>
        </p:txBody>
      </p:sp>
    </p:spTree>
    <p:extLst>
      <p:ext uri="{BB962C8B-B14F-4D97-AF65-F5344CB8AC3E}">
        <p14:creationId xmlns:p14="http://schemas.microsoft.com/office/powerpoint/2010/main" val="1578151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3012" y="1154755"/>
            <a:ext cx="9993315" cy="779055"/>
          </a:xfrm>
        </p:spPr>
        <p:txBody>
          <a:bodyPr>
            <a:normAutofit/>
          </a:bodyPr>
          <a:lstStyle>
            <a:lvl1pPr marL="0" marR="0" indent="0" algn="l" defTabSz="1219362" rtl="0" eaLnBrk="1" fontAlgn="auto" latinLnBrk="0" hangingPunct="1">
              <a:lnSpc>
                <a:spcPct val="100000"/>
              </a:lnSpc>
              <a:spcBef>
                <a:spcPct val="0"/>
              </a:spcBef>
              <a:spcAft>
                <a:spcPts val="0"/>
              </a:spcAft>
              <a:buClrTx/>
              <a:buSzTx/>
              <a:buFontTx/>
              <a:buNone/>
              <a:tabLst/>
              <a:defRPr sz="3600" b="0" baseline="0">
                <a:solidFill>
                  <a:schemeClr val="bg1">
                    <a:lumMod val="85000"/>
                  </a:schemeClr>
                </a:solidFill>
                <a:latin typeface="+mj-lt"/>
              </a:defRPr>
            </a:lvl1pPr>
          </a:lstStyle>
          <a:p>
            <a:r>
              <a:rPr lang="zh-CN" altLang="en-US" dirty="0"/>
              <a:t>幻灯片标题</a:t>
            </a:r>
            <a:endParaRPr lang="en-US" altLang="zh-CN" dirty="0"/>
          </a:p>
        </p:txBody>
      </p:sp>
      <p:sp>
        <p:nvSpPr>
          <p:cNvPr id="5" name="副标题 2"/>
          <p:cNvSpPr>
            <a:spLocks noGrp="1"/>
          </p:cNvSpPr>
          <p:nvPr>
            <p:ph type="subTitle" idx="1" hasCustomPrompt="1"/>
          </p:nvPr>
        </p:nvSpPr>
        <p:spPr>
          <a:xfrm>
            <a:off x="913012" y="2133650"/>
            <a:ext cx="9993315" cy="4097591"/>
          </a:xfrm>
        </p:spPr>
        <p:txBody>
          <a:bodyPr>
            <a:normAutofit/>
          </a:bodyPr>
          <a:lstStyle>
            <a:lvl1pPr marL="0" marR="0" indent="0" algn="l" defTabSz="1219362"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lumMod val="85000"/>
                  </a:schemeClr>
                </a:solidFill>
                <a:latin typeface="+mn-lt"/>
              </a:defRPr>
            </a:lvl1pPr>
            <a:lvl2pPr marL="609682" indent="0" algn="ctr">
              <a:buNone/>
              <a:defRPr>
                <a:solidFill>
                  <a:schemeClr val="tx1">
                    <a:tint val="75000"/>
                  </a:schemeClr>
                </a:solidFill>
              </a:defRPr>
            </a:lvl2pPr>
            <a:lvl3pPr marL="1219362" indent="0" algn="ctr">
              <a:buNone/>
              <a:defRPr>
                <a:solidFill>
                  <a:schemeClr val="tx1">
                    <a:tint val="75000"/>
                  </a:schemeClr>
                </a:solidFill>
              </a:defRPr>
            </a:lvl3pPr>
            <a:lvl4pPr marL="1829044" indent="0" algn="ctr">
              <a:buNone/>
              <a:defRPr>
                <a:solidFill>
                  <a:schemeClr val="tx1">
                    <a:tint val="75000"/>
                  </a:schemeClr>
                </a:solidFill>
              </a:defRPr>
            </a:lvl4pPr>
            <a:lvl5pPr marL="2438725" indent="0" algn="ctr">
              <a:buNone/>
              <a:defRPr>
                <a:solidFill>
                  <a:schemeClr val="tx1">
                    <a:tint val="75000"/>
                  </a:schemeClr>
                </a:solidFill>
              </a:defRPr>
            </a:lvl5pPr>
            <a:lvl6pPr marL="3048407" indent="0" algn="ctr">
              <a:buNone/>
              <a:defRPr>
                <a:solidFill>
                  <a:schemeClr val="tx1">
                    <a:tint val="75000"/>
                  </a:schemeClr>
                </a:solidFill>
              </a:defRPr>
            </a:lvl6pPr>
            <a:lvl7pPr marL="3658087" indent="0" algn="ctr">
              <a:buNone/>
              <a:defRPr>
                <a:solidFill>
                  <a:schemeClr val="tx1">
                    <a:tint val="75000"/>
                  </a:schemeClr>
                </a:solidFill>
              </a:defRPr>
            </a:lvl7pPr>
            <a:lvl8pPr marL="4267768" indent="0" algn="ctr">
              <a:buNone/>
              <a:defRPr>
                <a:solidFill>
                  <a:schemeClr val="tx1">
                    <a:tint val="75000"/>
                  </a:schemeClr>
                </a:solidFill>
              </a:defRPr>
            </a:lvl8pPr>
            <a:lvl9pPr marL="4877450" indent="0" algn="ctr">
              <a:buNone/>
              <a:defRPr>
                <a:solidFill>
                  <a:schemeClr val="tx1">
                    <a:tint val="75000"/>
                  </a:schemeClr>
                </a:solidFill>
              </a:defRPr>
            </a:lvl9pPr>
          </a:lstStyle>
          <a:p>
            <a:r>
              <a:rPr lang="zh-CN" altLang="en-US" dirty="0"/>
              <a:t>本区域常规黑体</a:t>
            </a:r>
            <a:r>
              <a:rPr lang="en-US" altLang="zh-CN" dirty="0"/>
              <a:t>24-32</a:t>
            </a:r>
          </a:p>
        </p:txBody>
      </p:sp>
    </p:spTree>
    <p:extLst>
      <p:ext uri="{BB962C8B-B14F-4D97-AF65-F5344CB8AC3E}">
        <p14:creationId xmlns:p14="http://schemas.microsoft.com/office/powerpoint/2010/main" val="152912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09" name="Shape 109"/>
          <p:cNvSpPr>
            <a:spLocks noGrp="1"/>
          </p:cNvSpPr>
          <p:nvPr>
            <p:ph type="sldNum" sz="quarter" idx="2"/>
          </p:nvPr>
        </p:nvSpPr>
        <p:spPr>
          <a:xfrm>
            <a:off x="5981073" y="6542014"/>
            <a:ext cx="226678" cy="235004"/>
          </a:xfrm>
          <a:prstGeom prst="rect">
            <a:avLst/>
          </a:prstGeom>
        </p:spPr>
        <p:txBody>
          <a:bodyPr/>
          <a:lstStyle>
            <a:lvl1pPr algn="ctr" defTabSz="412777">
              <a:defRPr/>
            </a:lvl1pPr>
          </a:lstStyle>
          <a:p>
            <a:fld id="{86CB4B4D-7CA3-9044-876B-883B54F8677D}" type="slidenum">
              <a:rPr lang="en-US" altLang="zh-CN" sz="2500" kern="0" smtClean="0">
                <a:solidFill>
                  <a:srgbClr val="FFFFFF"/>
                </a:solidFill>
                <a:latin typeface="Helvetica Light"/>
                <a:sym typeface="Helvetica Light"/>
              </a:rPr>
              <a:pPr/>
              <a:t>‹#›</a:t>
            </a:fld>
            <a:endParaRPr lang="zh-CN" altLang="en-US" sz="2500" kern="0">
              <a:solidFill>
                <a:srgbClr val="FFFFFF"/>
              </a:solidFill>
              <a:latin typeface="Helvetica Light"/>
              <a:sym typeface="Helvetica Light"/>
            </a:endParaRPr>
          </a:p>
        </p:txBody>
      </p:sp>
    </p:spTree>
    <p:extLst>
      <p:ext uri="{BB962C8B-B14F-4D97-AF65-F5344CB8AC3E}">
        <p14:creationId xmlns:p14="http://schemas.microsoft.com/office/powerpoint/2010/main" val="281385026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589" y="165138"/>
            <a:ext cx="11160000" cy="888392"/>
          </a:xfrm>
        </p:spPr>
        <p:txBody>
          <a:bodyPr>
            <a:noAutofit/>
          </a:bodyPr>
          <a:lstStyle>
            <a:lvl1pPr marL="0" marR="0" indent="0" algn="l" defTabSz="1219362" rtl="0" eaLnBrk="1" fontAlgn="auto" latinLnBrk="0" hangingPunct="1">
              <a:lnSpc>
                <a:spcPct val="100000"/>
              </a:lnSpc>
              <a:spcBef>
                <a:spcPct val="0"/>
              </a:spcBef>
              <a:spcAft>
                <a:spcPts val="0"/>
              </a:spcAft>
              <a:buClrTx/>
              <a:buSzTx/>
              <a:buFontTx/>
              <a:buNone/>
              <a:tabLst/>
              <a:defRPr sz="3600" b="0">
                <a:solidFill>
                  <a:schemeClr val="bg1">
                    <a:lumMod val="85000"/>
                  </a:schemeClr>
                </a:solidFill>
              </a:defRPr>
            </a:lvl1pPr>
          </a:lstStyle>
          <a:p>
            <a:r>
              <a:rPr lang="zh-CN" altLang="en-US" dirty="0"/>
              <a:t>幻灯片标题</a:t>
            </a:r>
            <a:r>
              <a:rPr lang="en-US" altLang="zh-CN" dirty="0"/>
              <a:t>36</a:t>
            </a:r>
          </a:p>
        </p:txBody>
      </p:sp>
      <p:sp>
        <p:nvSpPr>
          <p:cNvPr id="3" name="副标题 2"/>
          <p:cNvSpPr>
            <a:spLocks noGrp="1"/>
          </p:cNvSpPr>
          <p:nvPr>
            <p:ph type="subTitle" idx="1" hasCustomPrompt="1"/>
          </p:nvPr>
        </p:nvSpPr>
        <p:spPr>
          <a:xfrm>
            <a:off x="517589" y="1269556"/>
            <a:ext cx="11160000" cy="5032758"/>
          </a:xfrm>
        </p:spPr>
        <p:txBody>
          <a:bodyPr>
            <a:normAutofit/>
          </a:bodyPr>
          <a:lstStyle>
            <a:lvl1pPr marL="0" marR="0" indent="0" algn="l" defTabSz="1219362"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lumMod val="85000"/>
                  </a:schemeClr>
                </a:solidFill>
              </a:defRPr>
            </a:lvl1pPr>
            <a:lvl2pPr marL="609682" indent="0" algn="ctr">
              <a:buNone/>
              <a:defRPr>
                <a:solidFill>
                  <a:schemeClr val="tx1">
                    <a:tint val="75000"/>
                  </a:schemeClr>
                </a:solidFill>
              </a:defRPr>
            </a:lvl2pPr>
            <a:lvl3pPr marL="1219362" indent="0" algn="ctr">
              <a:buNone/>
              <a:defRPr>
                <a:solidFill>
                  <a:schemeClr val="tx1">
                    <a:tint val="75000"/>
                  </a:schemeClr>
                </a:solidFill>
              </a:defRPr>
            </a:lvl3pPr>
            <a:lvl4pPr marL="1829044" indent="0" algn="ctr">
              <a:buNone/>
              <a:defRPr>
                <a:solidFill>
                  <a:schemeClr val="tx1">
                    <a:tint val="75000"/>
                  </a:schemeClr>
                </a:solidFill>
              </a:defRPr>
            </a:lvl4pPr>
            <a:lvl5pPr marL="2438725" indent="0" algn="ctr">
              <a:buNone/>
              <a:defRPr>
                <a:solidFill>
                  <a:schemeClr val="tx1">
                    <a:tint val="75000"/>
                  </a:schemeClr>
                </a:solidFill>
              </a:defRPr>
            </a:lvl5pPr>
            <a:lvl6pPr marL="3048407" indent="0" algn="ctr">
              <a:buNone/>
              <a:defRPr>
                <a:solidFill>
                  <a:schemeClr val="tx1">
                    <a:tint val="75000"/>
                  </a:schemeClr>
                </a:solidFill>
              </a:defRPr>
            </a:lvl6pPr>
            <a:lvl7pPr marL="3658087" indent="0" algn="ctr">
              <a:buNone/>
              <a:defRPr>
                <a:solidFill>
                  <a:schemeClr val="tx1">
                    <a:tint val="75000"/>
                  </a:schemeClr>
                </a:solidFill>
              </a:defRPr>
            </a:lvl7pPr>
            <a:lvl8pPr marL="4267768" indent="0" algn="ctr">
              <a:buNone/>
              <a:defRPr>
                <a:solidFill>
                  <a:schemeClr val="tx1">
                    <a:tint val="75000"/>
                  </a:schemeClr>
                </a:solidFill>
              </a:defRPr>
            </a:lvl8pPr>
            <a:lvl9pPr marL="4877450" indent="0" algn="ctr">
              <a:buNone/>
              <a:defRPr>
                <a:solidFill>
                  <a:schemeClr val="tx1">
                    <a:tint val="75000"/>
                  </a:schemeClr>
                </a:solidFill>
              </a:defRPr>
            </a:lvl9pPr>
          </a:lstStyle>
          <a:p>
            <a:r>
              <a:rPr lang="zh-CN" altLang="en-US" dirty="0"/>
              <a:t>本区域常规黑体</a:t>
            </a:r>
            <a:r>
              <a:rPr lang="en-US" altLang="zh-CN" dirty="0"/>
              <a:t>20-32</a:t>
            </a:r>
          </a:p>
        </p:txBody>
      </p:sp>
    </p:spTree>
    <p:extLst>
      <p:ext uri="{BB962C8B-B14F-4D97-AF65-F5344CB8AC3E}">
        <p14:creationId xmlns:p14="http://schemas.microsoft.com/office/powerpoint/2010/main" val="1421144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918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209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822" y="207180"/>
            <a:ext cx="11219036" cy="869547"/>
          </a:xfrm>
          <a:prstGeom prst="rect">
            <a:avLst/>
          </a:prstGeom>
        </p:spPr>
        <p:txBody>
          <a:bodyPr lIns="74500" tIns="37250" rIns="74500" bIns="37250"/>
          <a:lstStyle/>
          <a:p>
            <a:r>
              <a:rPr lang="zh-CN" altLang="en-US"/>
              <a:t>单击此处编辑母版标题样式</a:t>
            </a:r>
          </a:p>
        </p:txBody>
      </p:sp>
      <p:sp>
        <p:nvSpPr>
          <p:cNvPr id="3" name="表格占位符 2"/>
          <p:cNvSpPr>
            <a:spLocks noGrp="1"/>
          </p:cNvSpPr>
          <p:nvPr>
            <p:ph type="tbl" idx="1"/>
          </p:nvPr>
        </p:nvSpPr>
        <p:spPr>
          <a:xfrm>
            <a:off x="402824" y="1371618"/>
            <a:ext cx="11254633" cy="4665305"/>
          </a:xfrm>
          <a:prstGeom prst="rect">
            <a:avLst/>
          </a:prstGeom>
        </p:spPr>
        <p:txBody>
          <a:bodyPr lIns="74500" tIns="37250" rIns="74500" bIns="37250"/>
          <a:lstStyle/>
          <a:p>
            <a:endParaRPr lang="zh-CN" altLang="en-US"/>
          </a:p>
        </p:txBody>
      </p:sp>
    </p:spTree>
    <p:extLst>
      <p:ext uri="{BB962C8B-B14F-4D97-AF65-F5344CB8AC3E}">
        <p14:creationId xmlns:p14="http://schemas.microsoft.com/office/powerpoint/2010/main" val="2235393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81054" y="274702"/>
            <a:ext cx="10975975" cy="1143265"/>
          </a:xfrm>
          <a:prstGeom prst="rect">
            <a:avLst/>
          </a:prstGeom>
        </p:spPr>
        <p:txBody>
          <a:bodyPr lIns="91434" tIns="45717" rIns="91434" bIns="45717"/>
          <a:lstStyle/>
          <a:p>
            <a:r>
              <a:rPr lang="zh-CN" altLang="en-US"/>
              <a:t>单击此处编辑母版标题样式</a:t>
            </a:r>
          </a:p>
        </p:txBody>
      </p:sp>
      <p:sp>
        <p:nvSpPr>
          <p:cNvPr id="3" name="内容占位符 2"/>
          <p:cNvSpPr>
            <a:spLocks noGrp="1"/>
          </p:cNvSpPr>
          <p:nvPr>
            <p:ph idx="1"/>
          </p:nvPr>
        </p:nvSpPr>
        <p:spPr>
          <a:xfrm>
            <a:off x="1007796" y="1629159"/>
            <a:ext cx="10179584" cy="4195146"/>
          </a:xfrm>
          <a:prstGeom prst="rect">
            <a:avLst/>
          </a:prstGeom>
        </p:spPr>
        <p:txBody>
          <a:bodyPr lIns="91434" tIns="45717" rIns="91434" bIns="45717"/>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0733830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112" y="-98597"/>
            <a:ext cx="12223733" cy="7001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078438"/>
      </p:ext>
    </p:extLst>
  </p:cSld>
  <p:clrMap bg1="lt1" tx1="dk1" bg2="lt2" tx2="dk2" accent1="accent1" accent2="accent2" accent3="accent3" accent4="accent4" accent5="accent5" accent6="accent6" hlink="hlink" folHlink="folHlink"/>
  <p:sldLayoutIdLst>
    <p:sldLayoutId id="2147483673" r:id="rId1"/>
  </p:sldLayoutIdLst>
  <p:transition advClick="0" advTm="8000">
    <p:fade thruBlk="1"/>
  </p:transition>
  <p:txStyles>
    <p:titleStyle>
      <a:lvl1pPr algn="l" rtl="0" eaLnBrk="1" fontAlgn="base" hangingPunct="1">
        <a:spcBef>
          <a:spcPct val="0"/>
        </a:spcBef>
        <a:spcAft>
          <a:spcPct val="0"/>
        </a:spcAft>
        <a:defRPr lang="zh-CN" altLang="en-US" sz="4000" b="0" dirty="0">
          <a:solidFill>
            <a:schemeClr val="tx1">
              <a:lumMod val="95000"/>
              <a:lumOff val="5000"/>
            </a:schemeClr>
          </a:solidFill>
          <a:latin typeface="+mj-lt"/>
          <a:ea typeface="Arial Unicode MS" panose="020B0604020202020204" pitchFamily="34" charset="-122"/>
          <a:cs typeface="Arial" panose="020B0604020202020204" pitchFamily="34" charset="0"/>
        </a:defRPr>
      </a:lvl1pPr>
      <a:lvl2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5pPr>
      <a:lvl6pPr marL="45726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52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78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90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46" marR="0" indent="-342946" algn="l" defTabSz="914339" rtl="0" eaLnBrk="1" fontAlgn="base" latinLnBrk="0" hangingPunct="1">
        <a:lnSpc>
          <a:spcPct val="100000"/>
        </a:lnSpc>
        <a:spcBef>
          <a:spcPct val="20000"/>
        </a:spcBef>
        <a:spcAft>
          <a:spcPct val="0"/>
        </a:spcAft>
        <a:buClr>
          <a:srgbClr val="990000"/>
        </a:buClr>
        <a:buSzTx/>
        <a:buFontTx/>
        <a:buNone/>
        <a:tabLst/>
        <a:defRPr sz="2400" b="0">
          <a:solidFill>
            <a:schemeClr val="tx1">
              <a:lumMod val="95000"/>
              <a:lumOff val="5000"/>
            </a:schemeClr>
          </a:solidFill>
          <a:latin typeface="+mj-lt"/>
          <a:ea typeface="+mj-ea"/>
          <a:cs typeface="Arial" panose="020B0604020202020204" pitchFamily="34" charset="0"/>
        </a:defRPr>
      </a:lvl1pPr>
      <a:lvl2pPr marL="743050" indent="-285788"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153" indent="-22863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413" indent="-228631" algn="l" rtl="0" eaLnBrk="1" fontAlgn="base" hangingPunct="1">
        <a:spcBef>
          <a:spcPct val="20000"/>
        </a:spcBef>
        <a:spcAft>
          <a:spcPct val="0"/>
        </a:spcAft>
        <a:buChar char="–"/>
        <a:defRPr sz="1600">
          <a:solidFill>
            <a:schemeClr val="tx1"/>
          </a:solidFill>
          <a:latin typeface="+mn-lt"/>
          <a:ea typeface="+mn-ea"/>
          <a:cs typeface="+mn-cs"/>
        </a:defRPr>
      </a:lvl4pPr>
      <a:lvl5pPr marL="2057674" indent="-22863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4935" indent="-22863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2196" indent="-22863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458" indent="-22863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717" indent="-22863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522" rtl="0" eaLnBrk="1" latinLnBrk="0" hangingPunct="1">
        <a:defRPr sz="1700" kern="1200">
          <a:solidFill>
            <a:schemeClr val="tx1"/>
          </a:solidFill>
          <a:latin typeface="+mn-lt"/>
          <a:ea typeface="+mn-ea"/>
          <a:cs typeface="+mn-cs"/>
        </a:defRPr>
      </a:lvl1pPr>
      <a:lvl2pPr marL="457261" algn="l" defTabSz="914522" rtl="0" eaLnBrk="1" latinLnBrk="0" hangingPunct="1">
        <a:defRPr sz="1700" kern="1200">
          <a:solidFill>
            <a:schemeClr val="tx1"/>
          </a:solidFill>
          <a:latin typeface="+mn-lt"/>
          <a:ea typeface="+mn-ea"/>
          <a:cs typeface="+mn-cs"/>
        </a:defRPr>
      </a:lvl2pPr>
      <a:lvl3pPr marL="914522" algn="l" defTabSz="914522" rtl="0" eaLnBrk="1" latinLnBrk="0" hangingPunct="1">
        <a:defRPr sz="1700" kern="1200">
          <a:solidFill>
            <a:schemeClr val="tx1"/>
          </a:solidFill>
          <a:latin typeface="+mn-lt"/>
          <a:ea typeface="+mn-ea"/>
          <a:cs typeface="+mn-cs"/>
        </a:defRPr>
      </a:lvl3pPr>
      <a:lvl4pPr marL="1371782" algn="l" defTabSz="914522" rtl="0" eaLnBrk="1" latinLnBrk="0" hangingPunct="1">
        <a:defRPr sz="1700" kern="1200">
          <a:solidFill>
            <a:schemeClr val="tx1"/>
          </a:solidFill>
          <a:latin typeface="+mn-lt"/>
          <a:ea typeface="+mn-ea"/>
          <a:cs typeface="+mn-cs"/>
        </a:defRPr>
      </a:lvl4pPr>
      <a:lvl5pPr marL="1829044" algn="l" defTabSz="914522" rtl="0" eaLnBrk="1" latinLnBrk="0" hangingPunct="1">
        <a:defRPr sz="1700" kern="1200">
          <a:solidFill>
            <a:schemeClr val="tx1"/>
          </a:solidFill>
          <a:latin typeface="+mn-lt"/>
          <a:ea typeface="+mn-ea"/>
          <a:cs typeface="+mn-cs"/>
        </a:defRPr>
      </a:lvl5pPr>
      <a:lvl6pPr marL="2286304" algn="l" defTabSz="914522" rtl="0" eaLnBrk="1" latinLnBrk="0" hangingPunct="1">
        <a:defRPr sz="1700" kern="1200">
          <a:solidFill>
            <a:schemeClr val="tx1"/>
          </a:solidFill>
          <a:latin typeface="+mn-lt"/>
          <a:ea typeface="+mn-ea"/>
          <a:cs typeface="+mn-cs"/>
        </a:defRPr>
      </a:lvl6pPr>
      <a:lvl7pPr marL="2743566" algn="l" defTabSz="914522" rtl="0" eaLnBrk="1" latinLnBrk="0" hangingPunct="1">
        <a:defRPr sz="1700" kern="1200">
          <a:solidFill>
            <a:schemeClr val="tx1"/>
          </a:solidFill>
          <a:latin typeface="+mn-lt"/>
          <a:ea typeface="+mn-ea"/>
          <a:cs typeface="+mn-cs"/>
        </a:defRPr>
      </a:lvl7pPr>
      <a:lvl8pPr marL="3200827" algn="l" defTabSz="914522" rtl="0" eaLnBrk="1" latinLnBrk="0" hangingPunct="1">
        <a:defRPr sz="1700" kern="1200">
          <a:solidFill>
            <a:schemeClr val="tx1"/>
          </a:solidFill>
          <a:latin typeface="+mn-lt"/>
          <a:ea typeface="+mn-ea"/>
          <a:cs typeface="+mn-cs"/>
        </a:defRPr>
      </a:lvl8pPr>
      <a:lvl9pPr marL="3658087" algn="l" defTabSz="914522"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9145" y="-76827"/>
            <a:ext cx="12298535" cy="696748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759" y="275230"/>
            <a:ext cx="10975658" cy="1143265"/>
          </a:xfrm>
          <a:prstGeom prst="rect">
            <a:avLst/>
          </a:prstGeom>
        </p:spPr>
        <p:txBody>
          <a:bodyPr vert="horz" lIns="121936" tIns="60968" rIns="121936" bIns="6096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573"/>
            <a:ext cx="10975658" cy="4526481"/>
          </a:xfrm>
          <a:prstGeom prst="rect">
            <a:avLst/>
          </a:prstGeom>
        </p:spPr>
        <p:txBody>
          <a:bodyPr vert="horz" lIns="121936" tIns="60968" rIns="121936" bIns="60968"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760" y="6357825"/>
            <a:ext cx="2845541" cy="366267"/>
          </a:xfrm>
          <a:prstGeom prst="rect">
            <a:avLst/>
          </a:prstGeom>
        </p:spPr>
        <p:txBody>
          <a:bodyPr vert="horz" lIns="121936" tIns="60968" rIns="121936" bIns="60968" rtlCol="0" anchor="ctr"/>
          <a:lstStyle>
            <a:lvl1pPr algn="l">
              <a:defRPr sz="1600">
                <a:solidFill>
                  <a:schemeClr val="bg1">
                    <a:lumMod val="85000"/>
                  </a:schemeClr>
                </a:solidFill>
              </a:defRPr>
            </a:lvl1pPr>
          </a:lstStyle>
          <a:p>
            <a:fld id="{1A5B2B23-E5F0-44D7-A9FF-4B8E82156B39}" type="datetimeFigureOut">
              <a:rPr lang="zh-CN" altLang="en-US" smtClean="0"/>
              <a:pPr/>
              <a:t>2017/10/31</a:t>
            </a:fld>
            <a:endParaRPr lang="zh-CN" altLang="en-US"/>
          </a:p>
        </p:txBody>
      </p:sp>
      <p:sp>
        <p:nvSpPr>
          <p:cNvPr id="5" name="页脚占位符 4"/>
          <p:cNvSpPr>
            <a:spLocks noGrp="1"/>
          </p:cNvSpPr>
          <p:nvPr>
            <p:ph type="ftr" sz="quarter" idx="3"/>
          </p:nvPr>
        </p:nvSpPr>
        <p:spPr>
          <a:xfrm>
            <a:off x="4166685" y="6357825"/>
            <a:ext cx="3861805" cy="366267"/>
          </a:xfrm>
          <a:prstGeom prst="rect">
            <a:avLst/>
          </a:prstGeom>
        </p:spPr>
        <p:txBody>
          <a:bodyPr vert="horz" lIns="121936" tIns="60968" rIns="121936" bIns="60968" rtlCol="0" anchor="ctr"/>
          <a:lstStyle>
            <a:lvl1pPr algn="ctr">
              <a:defRPr sz="1600">
                <a:solidFill>
                  <a:schemeClr val="bg1">
                    <a:lumMod val="85000"/>
                  </a:schemeClr>
                </a:solidFill>
              </a:defRPr>
            </a:lvl1pPr>
          </a:lstStyle>
          <a:p>
            <a:endParaRPr lang="zh-CN" altLang="en-US"/>
          </a:p>
        </p:txBody>
      </p:sp>
    </p:spTree>
    <p:extLst>
      <p:ext uri="{BB962C8B-B14F-4D97-AF65-F5344CB8AC3E}">
        <p14:creationId xmlns:p14="http://schemas.microsoft.com/office/powerpoint/2010/main" val="1096081297"/>
      </p:ext>
    </p:extLst>
  </p:cSld>
  <p:clrMap bg1="lt1" tx1="dk1" bg2="lt2" tx2="dk2" accent1="accent1" accent2="accent2" accent3="accent3" accent4="accent4" accent5="accent5" accent6="accent6" hlink="hlink" folHlink="folHlink"/>
  <p:sldLayoutIdLst>
    <p:sldLayoutId id="2147483669" r:id="rId1"/>
    <p:sldLayoutId id="2147483689" r:id="rId2"/>
  </p:sldLayoutIdLst>
  <p:txStyles>
    <p:titleStyle>
      <a:lvl1pPr algn="ctr" defTabSz="1219362" rtl="0" eaLnBrk="1" latinLnBrk="0" hangingPunct="1">
        <a:spcBef>
          <a:spcPct val="0"/>
        </a:spcBef>
        <a:buNone/>
        <a:defRPr sz="5900" kern="1200">
          <a:solidFill>
            <a:schemeClr val="bg1">
              <a:lumMod val="85000"/>
            </a:schemeClr>
          </a:solidFill>
          <a:latin typeface="+mj-lt"/>
          <a:ea typeface="+mj-ea"/>
          <a:cs typeface="+mj-cs"/>
        </a:defRPr>
      </a:lvl1pPr>
    </p:titleStyle>
    <p:bodyStyle>
      <a:lvl1pPr marL="457261" indent="-457261" algn="l" defTabSz="1219362" rtl="0" eaLnBrk="1" latinLnBrk="0" hangingPunct="1">
        <a:spcBef>
          <a:spcPct val="20000"/>
        </a:spcBef>
        <a:buFont typeface="Arial" pitchFamily="34" charset="0"/>
        <a:buChar char="•"/>
        <a:defRPr sz="4300" kern="1200">
          <a:solidFill>
            <a:schemeClr val="bg1">
              <a:lumMod val="85000"/>
            </a:schemeClr>
          </a:solidFill>
          <a:latin typeface="+mn-lt"/>
          <a:ea typeface="+mn-ea"/>
          <a:cs typeface="+mn-cs"/>
        </a:defRPr>
      </a:lvl1pPr>
      <a:lvl2pPr marL="990731" indent="-381051" algn="l" defTabSz="1219362" rtl="0" eaLnBrk="1" latinLnBrk="0" hangingPunct="1">
        <a:spcBef>
          <a:spcPct val="20000"/>
        </a:spcBef>
        <a:buFont typeface="Arial" pitchFamily="34" charset="0"/>
        <a:buChar char="–"/>
        <a:defRPr sz="3700" kern="1200">
          <a:solidFill>
            <a:schemeClr val="bg1">
              <a:lumMod val="85000"/>
            </a:schemeClr>
          </a:solidFill>
          <a:latin typeface="+mn-lt"/>
          <a:ea typeface="+mn-ea"/>
          <a:cs typeface="+mn-cs"/>
        </a:defRPr>
      </a:lvl2pPr>
      <a:lvl3pPr marL="1524203" indent="-304841" algn="l" defTabSz="1219362"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3pPr>
      <a:lvl4pPr marL="2133884" indent="-304841" algn="l" defTabSz="1219362"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4pPr>
      <a:lvl5pPr marL="2743566" indent="-304841" algn="l" defTabSz="1219362"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5pPr>
      <a:lvl6pPr marL="3353248"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927"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609"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290"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362" rtl="0" eaLnBrk="1" latinLnBrk="0" hangingPunct="1">
        <a:defRPr sz="2400" kern="1200">
          <a:solidFill>
            <a:schemeClr val="tx1"/>
          </a:solidFill>
          <a:latin typeface="+mn-lt"/>
          <a:ea typeface="+mn-ea"/>
          <a:cs typeface="+mn-cs"/>
        </a:defRPr>
      </a:lvl1pPr>
      <a:lvl2pPr marL="609682" algn="l" defTabSz="1219362" rtl="0" eaLnBrk="1" latinLnBrk="0" hangingPunct="1">
        <a:defRPr sz="2400" kern="1200">
          <a:solidFill>
            <a:schemeClr val="tx1"/>
          </a:solidFill>
          <a:latin typeface="+mn-lt"/>
          <a:ea typeface="+mn-ea"/>
          <a:cs typeface="+mn-cs"/>
        </a:defRPr>
      </a:lvl2pPr>
      <a:lvl3pPr marL="1219362" algn="l" defTabSz="1219362" rtl="0" eaLnBrk="1" latinLnBrk="0" hangingPunct="1">
        <a:defRPr sz="2400" kern="1200">
          <a:solidFill>
            <a:schemeClr val="tx1"/>
          </a:solidFill>
          <a:latin typeface="+mn-lt"/>
          <a:ea typeface="+mn-ea"/>
          <a:cs typeface="+mn-cs"/>
        </a:defRPr>
      </a:lvl3pPr>
      <a:lvl4pPr marL="1829044" algn="l" defTabSz="1219362" rtl="0" eaLnBrk="1" latinLnBrk="0" hangingPunct="1">
        <a:defRPr sz="2400" kern="1200">
          <a:solidFill>
            <a:schemeClr val="tx1"/>
          </a:solidFill>
          <a:latin typeface="+mn-lt"/>
          <a:ea typeface="+mn-ea"/>
          <a:cs typeface="+mn-cs"/>
        </a:defRPr>
      </a:lvl4pPr>
      <a:lvl5pPr marL="2438725" algn="l" defTabSz="1219362" rtl="0" eaLnBrk="1" latinLnBrk="0" hangingPunct="1">
        <a:defRPr sz="2400" kern="1200">
          <a:solidFill>
            <a:schemeClr val="tx1"/>
          </a:solidFill>
          <a:latin typeface="+mn-lt"/>
          <a:ea typeface="+mn-ea"/>
          <a:cs typeface="+mn-cs"/>
        </a:defRPr>
      </a:lvl5pPr>
      <a:lvl6pPr marL="3048407" algn="l" defTabSz="1219362" rtl="0" eaLnBrk="1" latinLnBrk="0" hangingPunct="1">
        <a:defRPr sz="2400" kern="1200">
          <a:solidFill>
            <a:schemeClr val="tx1"/>
          </a:solidFill>
          <a:latin typeface="+mn-lt"/>
          <a:ea typeface="+mn-ea"/>
          <a:cs typeface="+mn-cs"/>
        </a:defRPr>
      </a:lvl6pPr>
      <a:lvl7pPr marL="3658087" algn="l" defTabSz="1219362" rtl="0" eaLnBrk="1" latinLnBrk="0" hangingPunct="1">
        <a:defRPr sz="2400" kern="1200">
          <a:solidFill>
            <a:schemeClr val="tx1"/>
          </a:solidFill>
          <a:latin typeface="+mn-lt"/>
          <a:ea typeface="+mn-ea"/>
          <a:cs typeface="+mn-cs"/>
        </a:defRPr>
      </a:lvl7pPr>
      <a:lvl8pPr marL="4267768" algn="l" defTabSz="1219362" rtl="0" eaLnBrk="1" latinLnBrk="0" hangingPunct="1">
        <a:defRPr sz="2400" kern="1200">
          <a:solidFill>
            <a:schemeClr val="tx1"/>
          </a:solidFill>
          <a:latin typeface="+mn-lt"/>
          <a:ea typeface="+mn-ea"/>
          <a:cs typeface="+mn-cs"/>
        </a:defRPr>
      </a:lvl8pPr>
      <a:lvl9pPr marL="4877450" algn="l" defTabSz="1219362"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01" y="-98598"/>
            <a:ext cx="12363301" cy="705678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759" y="275230"/>
            <a:ext cx="10975658" cy="1143265"/>
          </a:xfrm>
          <a:prstGeom prst="rect">
            <a:avLst/>
          </a:prstGeom>
        </p:spPr>
        <p:txBody>
          <a:bodyPr vert="horz" lIns="121936" tIns="60968" rIns="121936" bIns="6096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573"/>
            <a:ext cx="10975658" cy="4526481"/>
          </a:xfrm>
          <a:prstGeom prst="rect">
            <a:avLst/>
          </a:prstGeom>
        </p:spPr>
        <p:txBody>
          <a:bodyPr vert="horz" lIns="121936" tIns="60968" rIns="121936" bIns="60968"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760" y="6357825"/>
            <a:ext cx="2845541" cy="366267"/>
          </a:xfrm>
          <a:prstGeom prst="rect">
            <a:avLst/>
          </a:prstGeom>
        </p:spPr>
        <p:txBody>
          <a:bodyPr vert="horz" lIns="121936" tIns="60968" rIns="121936" bIns="60968" rtlCol="0" anchor="ctr"/>
          <a:lstStyle>
            <a:lvl1pPr algn="l">
              <a:defRPr sz="1600">
                <a:solidFill>
                  <a:schemeClr val="bg1">
                    <a:lumMod val="85000"/>
                  </a:schemeClr>
                </a:solidFill>
              </a:defRPr>
            </a:lvl1pPr>
          </a:lstStyle>
          <a:p>
            <a:fld id="{1A5B2B23-E5F0-44D7-A9FF-4B8E82156B39}" type="datetimeFigureOut">
              <a:rPr lang="zh-CN" altLang="en-US" smtClean="0"/>
              <a:pPr/>
              <a:t>2017/10/31</a:t>
            </a:fld>
            <a:endParaRPr lang="zh-CN" altLang="en-US"/>
          </a:p>
        </p:txBody>
      </p:sp>
      <p:sp>
        <p:nvSpPr>
          <p:cNvPr id="5" name="页脚占位符 4"/>
          <p:cNvSpPr>
            <a:spLocks noGrp="1"/>
          </p:cNvSpPr>
          <p:nvPr>
            <p:ph type="ftr" sz="quarter" idx="3"/>
          </p:nvPr>
        </p:nvSpPr>
        <p:spPr>
          <a:xfrm>
            <a:off x="4166685" y="6357825"/>
            <a:ext cx="3861805" cy="366267"/>
          </a:xfrm>
          <a:prstGeom prst="rect">
            <a:avLst/>
          </a:prstGeom>
        </p:spPr>
        <p:txBody>
          <a:bodyPr vert="horz" lIns="121936" tIns="60968" rIns="121936" bIns="60968" rtlCol="0" anchor="ctr"/>
          <a:lstStyle>
            <a:lvl1pPr algn="ctr">
              <a:defRPr sz="1600">
                <a:solidFill>
                  <a:schemeClr val="bg1">
                    <a:lumMod val="85000"/>
                  </a:schemeClr>
                </a:solidFill>
              </a:defRPr>
            </a:lvl1pPr>
          </a:lstStyle>
          <a:p>
            <a:endParaRPr lang="zh-CN" altLang="en-US"/>
          </a:p>
        </p:txBody>
      </p:sp>
    </p:spTree>
    <p:extLst>
      <p:ext uri="{BB962C8B-B14F-4D97-AF65-F5344CB8AC3E}">
        <p14:creationId xmlns:p14="http://schemas.microsoft.com/office/powerpoint/2010/main" val="2138367102"/>
      </p:ext>
    </p:extLst>
  </p:cSld>
  <p:clrMap bg1="lt1" tx1="dk1" bg2="lt2" tx2="dk2" accent1="accent1" accent2="accent2" accent3="accent3" accent4="accent4" accent5="accent5" accent6="accent6" hlink="hlink" folHlink="folHlink"/>
  <p:sldLayoutIdLst>
    <p:sldLayoutId id="2147483671" r:id="rId1"/>
  </p:sldLayoutIdLst>
  <p:txStyles>
    <p:titleStyle>
      <a:lvl1pPr algn="ctr" defTabSz="1219362" rtl="0" eaLnBrk="1" latinLnBrk="0" hangingPunct="1">
        <a:spcBef>
          <a:spcPct val="0"/>
        </a:spcBef>
        <a:buNone/>
        <a:defRPr sz="5900" kern="1200">
          <a:solidFill>
            <a:schemeClr val="bg1">
              <a:lumMod val="85000"/>
            </a:schemeClr>
          </a:solidFill>
          <a:latin typeface="+mj-lt"/>
          <a:ea typeface="+mj-ea"/>
          <a:cs typeface="+mj-cs"/>
        </a:defRPr>
      </a:lvl1pPr>
    </p:titleStyle>
    <p:bodyStyle>
      <a:lvl1pPr marL="457261" indent="-457261" algn="l" defTabSz="1219362" rtl="0" eaLnBrk="1" latinLnBrk="0" hangingPunct="1">
        <a:spcBef>
          <a:spcPct val="20000"/>
        </a:spcBef>
        <a:buFont typeface="Arial" pitchFamily="34" charset="0"/>
        <a:buChar char="•"/>
        <a:defRPr sz="4300" kern="1200">
          <a:solidFill>
            <a:schemeClr val="bg1">
              <a:lumMod val="85000"/>
            </a:schemeClr>
          </a:solidFill>
          <a:latin typeface="+mn-lt"/>
          <a:ea typeface="+mn-ea"/>
          <a:cs typeface="+mn-cs"/>
        </a:defRPr>
      </a:lvl1pPr>
      <a:lvl2pPr marL="990731" indent="-381051" algn="l" defTabSz="1219362" rtl="0" eaLnBrk="1" latinLnBrk="0" hangingPunct="1">
        <a:spcBef>
          <a:spcPct val="20000"/>
        </a:spcBef>
        <a:buFont typeface="Arial" pitchFamily="34" charset="0"/>
        <a:buChar char="–"/>
        <a:defRPr sz="3700" kern="1200">
          <a:solidFill>
            <a:schemeClr val="bg1">
              <a:lumMod val="85000"/>
            </a:schemeClr>
          </a:solidFill>
          <a:latin typeface="+mn-lt"/>
          <a:ea typeface="+mn-ea"/>
          <a:cs typeface="+mn-cs"/>
        </a:defRPr>
      </a:lvl2pPr>
      <a:lvl3pPr marL="1524203" indent="-304841" algn="l" defTabSz="1219362"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3pPr>
      <a:lvl4pPr marL="2133884" indent="-304841" algn="l" defTabSz="1219362"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4pPr>
      <a:lvl5pPr marL="2743566" indent="-304841" algn="l" defTabSz="1219362" rtl="0" eaLnBrk="1" latinLnBrk="0" hangingPunct="1">
        <a:spcBef>
          <a:spcPct val="20000"/>
        </a:spcBef>
        <a:buFont typeface="Arial" pitchFamily="34" charset="0"/>
        <a:buChar char="»"/>
        <a:defRPr sz="2700" kern="1200">
          <a:solidFill>
            <a:schemeClr val="bg1">
              <a:lumMod val="85000"/>
            </a:schemeClr>
          </a:solidFill>
          <a:latin typeface="+mn-lt"/>
          <a:ea typeface="+mn-ea"/>
          <a:cs typeface="+mn-cs"/>
        </a:defRPr>
      </a:lvl5pPr>
      <a:lvl6pPr marL="3353248"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927"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609"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290"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362" rtl="0" eaLnBrk="1" latinLnBrk="0" hangingPunct="1">
        <a:defRPr sz="2400" kern="1200">
          <a:solidFill>
            <a:schemeClr val="tx1"/>
          </a:solidFill>
          <a:latin typeface="+mn-lt"/>
          <a:ea typeface="+mn-ea"/>
          <a:cs typeface="+mn-cs"/>
        </a:defRPr>
      </a:lvl1pPr>
      <a:lvl2pPr marL="609682" algn="l" defTabSz="1219362" rtl="0" eaLnBrk="1" latinLnBrk="0" hangingPunct="1">
        <a:defRPr sz="2400" kern="1200">
          <a:solidFill>
            <a:schemeClr val="tx1"/>
          </a:solidFill>
          <a:latin typeface="+mn-lt"/>
          <a:ea typeface="+mn-ea"/>
          <a:cs typeface="+mn-cs"/>
        </a:defRPr>
      </a:lvl2pPr>
      <a:lvl3pPr marL="1219362" algn="l" defTabSz="1219362" rtl="0" eaLnBrk="1" latinLnBrk="0" hangingPunct="1">
        <a:defRPr sz="2400" kern="1200">
          <a:solidFill>
            <a:schemeClr val="tx1"/>
          </a:solidFill>
          <a:latin typeface="+mn-lt"/>
          <a:ea typeface="+mn-ea"/>
          <a:cs typeface="+mn-cs"/>
        </a:defRPr>
      </a:lvl3pPr>
      <a:lvl4pPr marL="1829044" algn="l" defTabSz="1219362" rtl="0" eaLnBrk="1" latinLnBrk="0" hangingPunct="1">
        <a:defRPr sz="2400" kern="1200">
          <a:solidFill>
            <a:schemeClr val="tx1"/>
          </a:solidFill>
          <a:latin typeface="+mn-lt"/>
          <a:ea typeface="+mn-ea"/>
          <a:cs typeface="+mn-cs"/>
        </a:defRPr>
      </a:lvl4pPr>
      <a:lvl5pPr marL="2438725" algn="l" defTabSz="1219362" rtl="0" eaLnBrk="1" latinLnBrk="0" hangingPunct="1">
        <a:defRPr sz="2400" kern="1200">
          <a:solidFill>
            <a:schemeClr val="tx1"/>
          </a:solidFill>
          <a:latin typeface="+mn-lt"/>
          <a:ea typeface="+mn-ea"/>
          <a:cs typeface="+mn-cs"/>
        </a:defRPr>
      </a:lvl5pPr>
      <a:lvl6pPr marL="3048407" algn="l" defTabSz="1219362" rtl="0" eaLnBrk="1" latinLnBrk="0" hangingPunct="1">
        <a:defRPr sz="2400" kern="1200">
          <a:solidFill>
            <a:schemeClr val="tx1"/>
          </a:solidFill>
          <a:latin typeface="+mn-lt"/>
          <a:ea typeface="+mn-ea"/>
          <a:cs typeface="+mn-cs"/>
        </a:defRPr>
      </a:lvl6pPr>
      <a:lvl7pPr marL="3658087" algn="l" defTabSz="1219362" rtl="0" eaLnBrk="1" latinLnBrk="0" hangingPunct="1">
        <a:defRPr sz="2400" kern="1200">
          <a:solidFill>
            <a:schemeClr val="tx1"/>
          </a:solidFill>
          <a:latin typeface="+mn-lt"/>
          <a:ea typeface="+mn-ea"/>
          <a:cs typeface="+mn-cs"/>
        </a:defRPr>
      </a:lvl7pPr>
      <a:lvl8pPr marL="4267768" algn="l" defTabSz="1219362" rtl="0" eaLnBrk="1" latinLnBrk="0" hangingPunct="1">
        <a:defRPr sz="2400" kern="1200">
          <a:solidFill>
            <a:schemeClr val="tx1"/>
          </a:solidFill>
          <a:latin typeface="+mn-lt"/>
          <a:ea typeface="+mn-ea"/>
          <a:cs typeface="+mn-cs"/>
        </a:defRPr>
      </a:lvl8pPr>
      <a:lvl9pPr marL="4877450" algn="l" defTabSz="1219362"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01" y="-76824"/>
            <a:ext cx="12326969" cy="695818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737806" y="3965280"/>
            <a:ext cx="4778680" cy="2048104"/>
            <a:chOff x="1896389" y="2298415"/>
            <a:chExt cx="4778680" cy="2048103"/>
          </a:xfrm>
        </p:grpSpPr>
        <p:sp>
          <p:nvSpPr>
            <p:cNvPr id="10" name="TextBox 6"/>
            <p:cNvSpPr txBox="1"/>
            <p:nvPr userDrawn="1"/>
          </p:nvSpPr>
          <p:spPr>
            <a:xfrm>
              <a:off x="2066557" y="3146180"/>
              <a:ext cx="4608512" cy="1200338"/>
            </a:xfrm>
            <a:prstGeom prst="rect">
              <a:avLst/>
            </a:prstGeom>
            <a:noFill/>
          </p:spPr>
          <p:txBody>
            <a:bodyPr wrap="square" lIns="91450" tIns="45725" rIns="91450" bIns="45725">
              <a:spAutoFit/>
            </a:bodyPr>
            <a:lstStyle/>
            <a:p>
              <a:pPr algn="l">
                <a:defRPr/>
              </a:pPr>
              <a:r>
                <a:rPr lang="en-US" altLang="zh-CN" sz="900" b="1" dirty="0">
                  <a:solidFill>
                    <a:schemeClr val="bg1">
                      <a:lumMod val="85000"/>
                    </a:schemeClr>
                  </a:solidFill>
                </a:rPr>
                <a:t>Copyright©2016 Huawei Technologies Co., Ltd. All Rights Reserved.</a:t>
              </a:r>
            </a:p>
            <a:p>
              <a:pPr algn="l">
                <a:defRPr/>
              </a:pPr>
              <a:r>
                <a:rPr lang="en-US" altLang="zh-CN" sz="900" dirty="0">
                  <a:solidFill>
                    <a:schemeClr val="bg1">
                      <a:lumMod val="8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chemeClr val="bg1">
                    <a:lumMod val="85000"/>
                  </a:schemeClr>
                </a:solidFill>
              </a:endParaRPr>
            </a:p>
          </p:txBody>
        </p:sp>
        <p:sp>
          <p:nvSpPr>
            <p:cNvPr id="11" name="TextBox 6"/>
            <p:cNvSpPr txBox="1"/>
            <p:nvPr userDrawn="1"/>
          </p:nvSpPr>
          <p:spPr>
            <a:xfrm>
              <a:off x="1896389" y="2298415"/>
              <a:ext cx="2873864" cy="661730"/>
            </a:xfrm>
            <a:prstGeom prst="rect">
              <a:avLst/>
            </a:prstGeom>
            <a:noFill/>
          </p:spPr>
          <p:txBody>
            <a:bodyPr wrap="square" lIns="91450" tIns="45725" rIns="91450" bIns="45725">
              <a:spAutoFit/>
            </a:bodyPr>
            <a:lstStyle/>
            <a:p>
              <a:pPr algn="ctr">
                <a:defRPr/>
              </a:pPr>
              <a:r>
                <a:rPr lang="en-US" altLang="zh-CN" sz="3700" dirty="0">
                  <a:solidFill>
                    <a:schemeClr val="bg1">
                      <a:lumMod val="85000"/>
                    </a:schemeClr>
                  </a:solidFill>
                </a:rPr>
                <a:t>Thank You.</a:t>
              </a:r>
              <a:endParaRPr lang="zh-CN" altLang="zh-CN" sz="3700" dirty="0">
                <a:solidFill>
                  <a:schemeClr val="bg1">
                    <a:lumMod val="85000"/>
                  </a:schemeClr>
                </a:solidFill>
              </a:endParaRPr>
            </a:p>
          </p:txBody>
        </p:sp>
      </p:grpSp>
    </p:spTree>
    <p:extLst>
      <p:ext uri="{BB962C8B-B14F-4D97-AF65-F5344CB8AC3E}">
        <p14:creationId xmlns:p14="http://schemas.microsoft.com/office/powerpoint/2010/main" val="329144238"/>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1219362" rtl="0" eaLnBrk="1" latinLnBrk="0" hangingPunct="1">
        <a:spcBef>
          <a:spcPct val="0"/>
        </a:spcBef>
        <a:buNone/>
        <a:defRPr sz="5900" kern="1200">
          <a:solidFill>
            <a:schemeClr val="tx1"/>
          </a:solidFill>
          <a:latin typeface="+mj-lt"/>
          <a:ea typeface="+mj-ea"/>
          <a:cs typeface="+mj-cs"/>
        </a:defRPr>
      </a:lvl1pPr>
    </p:titleStyle>
    <p:bodyStyle>
      <a:lvl1pPr marL="457261" indent="-457261" algn="l" defTabSz="1219362"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31" indent="-381051" algn="l" defTabSz="1219362"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203" indent="-304841" algn="l" defTabSz="121936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884"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566"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248"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927"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609"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290" indent="-304841" algn="l" defTabSz="121936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362" rtl="0" eaLnBrk="1" latinLnBrk="0" hangingPunct="1">
        <a:defRPr sz="2400" kern="1200">
          <a:solidFill>
            <a:schemeClr val="tx1"/>
          </a:solidFill>
          <a:latin typeface="+mn-lt"/>
          <a:ea typeface="+mn-ea"/>
          <a:cs typeface="+mn-cs"/>
        </a:defRPr>
      </a:lvl1pPr>
      <a:lvl2pPr marL="609682" algn="l" defTabSz="1219362" rtl="0" eaLnBrk="1" latinLnBrk="0" hangingPunct="1">
        <a:defRPr sz="2400" kern="1200">
          <a:solidFill>
            <a:schemeClr val="tx1"/>
          </a:solidFill>
          <a:latin typeface="+mn-lt"/>
          <a:ea typeface="+mn-ea"/>
          <a:cs typeface="+mn-cs"/>
        </a:defRPr>
      </a:lvl2pPr>
      <a:lvl3pPr marL="1219362" algn="l" defTabSz="1219362" rtl="0" eaLnBrk="1" latinLnBrk="0" hangingPunct="1">
        <a:defRPr sz="2400" kern="1200">
          <a:solidFill>
            <a:schemeClr val="tx1"/>
          </a:solidFill>
          <a:latin typeface="+mn-lt"/>
          <a:ea typeface="+mn-ea"/>
          <a:cs typeface="+mn-cs"/>
        </a:defRPr>
      </a:lvl3pPr>
      <a:lvl4pPr marL="1829044" algn="l" defTabSz="1219362" rtl="0" eaLnBrk="1" latinLnBrk="0" hangingPunct="1">
        <a:defRPr sz="2400" kern="1200">
          <a:solidFill>
            <a:schemeClr val="tx1"/>
          </a:solidFill>
          <a:latin typeface="+mn-lt"/>
          <a:ea typeface="+mn-ea"/>
          <a:cs typeface="+mn-cs"/>
        </a:defRPr>
      </a:lvl4pPr>
      <a:lvl5pPr marL="2438725" algn="l" defTabSz="1219362" rtl="0" eaLnBrk="1" latinLnBrk="0" hangingPunct="1">
        <a:defRPr sz="2400" kern="1200">
          <a:solidFill>
            <a:schemeClr val="tx1"/>
          </a:solidFill>
          <a:latin typeface="+mn-lt"/>
          <a:ea typeface="+mn-ea"/>
          <a:cs typeface="+mn-cs"/>
        </a:defRPr>
      </a:lvl5pPr>
      <a:lvl6pPr marL="3048407" algn="l" defTabSz="1219362" rtl="0" eaLnBrk="1" latinLnBrk="0" hangingPunct="1">
        <a:defRPr sz="2400" kern="1200">
          <a:solidFill>
            <a:schemeClr val="tx1"/>
          </a:solidFill>
          <a:latin typeface="+mn-lt"/>
          <a:ea typeface="+mn-ea"/>
          <a:cs typeface="+mn-cs"/>
        </a:defRPr>
      </a:lvl6pPr>
      <a:lvl7pPr marL="3658087" algn="l" defTabSz="1219362" rtl="0" eaLnBrk="1" latinLnBrk="0" hangingPunct="1">
        <a:defRPr sz="2400" kern="1200">
          <a:solidFill>
            <a:schemeClr val="tx1"/>
          </a:solidFill>
          <a:latin typeface="+mn-lt"/>
          <a:ea typeface="+mn-ea"/>
          <a:cs typeface="+mn-cs"/>
        </a:defRPr>
      </a:lvl7pPr>
      <a:lvl8pPr marL="4267768" algn="l" defTabSz="1219362" rtl="0" eaLnBrk="1" latinLnBrk="0" hangingPunct="1">
        <a:defRPr sz="2400" kern="1200">
          <a:solidFill>
            <a:schemeClr val="tx1"/>
          </a:solidFill>
          <a:latin typeface="+mn-lt"/>
          <a:ea typeface="+mn-ea"/>
          <a:cs typeface="+mn-cs"/>
        </a:defRPr>
      </a:lvl8pPr>
      <a:lvl9pPr marL="4877450" algn="l" defTabSz="1219362"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0" y="3219445"/>
            <a:ext cx="12195175" cy="420701"/>
          </a:xfrm>
          <a:prstGeom prst="rect">
            <a:avLst/>
          </a:prstGeom>
          <a:solidFill>
            <a:schemeClr val="bg2">
              <a:lumMod val="10000"/>
            </a:schemeClr>
          </a:solidFill>
          <a:ln>
            <a:noFill/>
          </a:ln>
        </p:spPr>
        <p:txBody>
          <a:bodyPr lIns="91434" tIns="45717" rIns="91434" bIns="45717" anchor="ctr">
            <a:spAutoFit/>
          </a:bodyPr>
          <a:lstStyle/>
          <a:p>
            <a:pPr marL="342854" indent="-342854" algn="ctr" defTabSz="1219281">
              <a:buClr>
                <a:srgbClr val="FFC000"/>
              </a:buClr>
              <a:defRPr/>
            </a:pPr>
            <a:endParaRPr lang="zh-CN" altLang="en-US" sz="2100" dirty="0">
              <a:solidFill>
                <a:srgbClr val="E7E6E6">
                  <a:lumMod val="10000"/>
                </a:srgbClr>
              </a:solidFill>
              <a:latin typeface="Akkurat Pro" panose="020B0504020101020102"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134374010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9" r:id="rId3"/>
    <p:sldLayoutId id="2147483680" r:id="rId4"/>
    <p:sldLayoutId id="2147483681" r:id="rId5"/>
    <p:sldLayoutId id="2147483682" r:id="rId6"/>
  </p:sldLayoutIdLst>
  <p:txStyles>
    <p:titleStyle>
      <a:lvl1pPr algn="l" rtl="0" eaLnBrk="0" fontAlgn="base" hangingPunct="0">
        <a:lnSpc>
          <a:spcPct val="90000"/>
        </a:lnSpc>
        <a:spcBef>
          <a:spcPct val="0"/>
        </a:spcBef>
        <a:spcAft>
          <a:spcPct val="0"/>
        </a:spcAft>
        <a:defRPr sz="59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5900">
          <a:solidFill>
            <a:schemeClr val="tx1"/>
          </a:solidFill>
          <a:latin typeface="等线 Light"/>
          <a:ea typeface="等线 Light"/>
          <a:cs typeface="等线 Light"/>
        </a:defRPr>
      </a:lvl2pPr>
      <a:lvl3pPr algn="l" rtl="0" eaLnBrk="0" fontAlgn="base" hangingPunct="0">
        <a:lnSpc>
          <a:spcPct val="90000"/>
        </a:lnSpc>
        <a:spcBef>
          <a:spcPct val="0"/>
        </a:spcBef>
        <a:spcAft>
          <a:spcPct val="0"/>
        </a:spcAft>
        <a:defRPr sz="5900">
          <a:solidFill>
            <a:schemeClr val="tx1"/>
          </a:solidFill>
          <a:latin typeface="等线 Light"/>
          <a:ea typeface="等线 Light"/>
          <a:cs typeface="等线 Light"/>
        </a:defRPr>
      </a:lvl3pPr>
      <a:lvl4pPr algn="l" rtl="0" eaLnBrk="0" fontAlgn="base" hangingPunct="0">
        <a:lnSpc>
          <a:spcPct val="90000"/>
        </a:lnSpc>
        <a:spcBef>
          <a:spcPct val="0"/>
        </a:spcBef>
        <a:spcAft>
          <a:spcPct val="0"/>
        </a:spcAft>
        <a:defRPr sz="5900">
          <a:solidFill>
            <a:schemeClr val="tx1"/>
          </a:solidFill>
          <a:latin typeface="等线 Light"/>
          <a:ea typeface="等线 Light"/>
          <a:cs typeface="等线 Light"/>
        </a:defRPr>
      </a:lvl4pPr>
      <a:lvl5pPr algn="l" rtl="0" eaLnBrk="0" fontAlgn="base" hangingPunct="0">
        <a:lnSpc>
          <a:spcPct val="90000"/>
        </a:lnSpc>
        <a:spcBef>
          <a:spcPct val="0"/>
        </a:spcBef>
        <a:spcAft>
          <a:spcPct val="0"/>
        </a:spcAft>
        <a:defRPr sz="5900">
          <a:solidFill>
            <a:schemeClr val="tx1"/>
          </a:solidFill>
          <a:latin typeface="等线 Light"/>
          <a:ea typeface="等线 Light"/>
          <a:cs typeface="等线 Light"/>
        </a:defRPr>
      </a:lvl5pPr>
      <a:lvl6pPr marL="609682" algn="l" rtl="0" fontAlgn="base">
        <a:lnSpc>
          <a:spcPct val="90000"/>
        </a:lnSpc>
        <a:spcBef>
          <a:spcPct val="0"/>
        </a:spcBef>
        <a:spcAft>
          <a:spcPct val="0"/>
        </a:spcAft>
        <a:defRPr sz="5900">
          <a:solidFill>
            <a:schemeClr val="tx1"/>
          </a:solidFill>
          <a:latin typeface="等线 Light"/>
          <a:ea typeface="等线 Light"/>
          <a:cs typeface="等线 Light"/>
        </a:defRPr>
      </a:lvl6pPr>
      <a:lvl7pPr marL="1219362" algn="l" rtl="0" fontAlgn="base">
        <a:lnSpc>
          <a:spcPct val="90000"/>
        </a:lnSpc>
        <a:spcBef>
          <a:spcPct val="0"/>
        </a:spcBef>
        <a:spcAft>
          <a:spcPct val="0"/>
        </a:spcAft>
        <a:defRPr sz="5900">
          <a:solidFill>
            <a:schemeClr val="tx1"/>
          </a:solidFill>
          <a:latin typeface="等线 Light"/>
          <a:ea typeface="等线 Light"/>
          <a:cs typeface="等线 Light"/>
        </a:defRPr>
      </a:lvl7pPr>
      <a:lvl8pPr marL="1829044" algn="l" rtl="0" fontAlgn="base">
        <a:lnSpc>
          <a:spcPct val="90000"/>
        </a:lnSpc>
        <a:spcBef>
          <a:spcPct val="0"/>
        </a:spcBef>
        <a:spcAft>
          <a:spcPct val="0"/>
        </a:spcAft>
        <a:defRPr sz="5900">
          <a:solidFill>
            <a:schemeClr val="tx1"/>
          </a:solidFill>
          <a:latin typeface="等线 Light"/>
          <a:ea typeface="等线 Light"/>
          <a:cs typeface="等线 Light"/>
        </a:defRPr>
      </a:lvl8pPr>
      <a:lvl9pPr marL="2438725" algn="l" rtl="0" fontAlgn="base">
        <a:lnSpc>
          <a:spcPct val="90000"/>
        </a:lnSpc>
        <a:spcBef>
          <a:spcPct val="0"/>
        </a:spcBef>
        <a:spcAft>
          <a:spcPct val="0"/>
        </a:spcAft>
        <a:defRPr sz="5900">
          <a:solidFill>
            <a:schemeClr val="tx1"/>
          </a:solidFill>
          <a:latin typeface="等线 Light"/>
          <a:ea typeface="等线 Light"/>
          <a:cs typeface="等线 Light"/>
        </a:defRPr>
      </a:lvl9pPr>
    </p:titleStyle>
    <p:bodyStyle>
      <a:lvl1pPr marL="304841" indent="-304841" algn="l" rtl="0" eaLnBrk="0" fontAlgn="base" hangingPunct="0">
        <a:lnSpc>
          <a:spcPct val="90000"/>
        </a:lnSpc>
        <a:spcBef>
          <a:spcPts val="1334"/>
        </a:spcBef>
        <a:spcAft>
          <a:spcPct val="0"/>
        </a:spcAft>
        <a:buFont typeface="Arial" panose="020B0604020202020204" pitchFamily="34" charset="0"/>
        <a:buChar char="•"/>
        <a:defRPr sz="3700" kern="1200">
          <a:solidFill>
            <a:schemeClr val="tx1"/>
          </a:solidFill>
          <a:latin typeface="+mn-lt"/>
          <a:ea typeface="+mn-ea"/>
          <a:cs typeface="等线"/>
        </a:defRPr>
      </a:lvl1pPr>
      <a:lvl2pPr marL="914522" indent="-304841" algn="l" rtl="0" eaLnBrk="0" fontAlgn="base" hangingPunct="0">
        <a:lnSpc>
          <a:spcPct val="90000"/>
        </a:lnSpc>
        <a:spcBef>
          <a:spcPts val="667"/>
        </a:spcBef>
        <a:spcAft>
          <a:spcPct val="0"/>
        </a:spcAft>
        <a:buFont typeface="Arial" panose="020B0604020202020204" pitchFamily="34" charset="0"/>
        <a:buChar char="•"/>
        <a:defRPr sz="3200" kern="1200">
          <a:solidFill>
            <a:schemeClr val="tx1"/>
          </a:solidFill>
          <a:latin typeface="+mn-lt"/>
          <a:ea typeface="+mn-ea"/>
          <a:cs typeface="等线"/>
        </a:defRPr>
      </a:lvl2pPr>
      <a:lvl3pPr marL="1524203" indent="-304841" algn="l" rtl="0" eaLnBrk="0" fontAlgn="base" hangingPunct="0">
        <a:lnSpc>
          <a:spcPct val="90000"/>
        </a:lnSpc>
        <a:spcBef>
          <a:spcPts val="667"/>
        </a:spcBef>
        <a:spcAft>
          <a:spcPct val="0"/>
        </a:spcAft>
        <a:buFont typeface="Arial" panose="020B0604020202020204" pitchFamily="34" charset="0"/>
        <a:buChar char="•"/>
        <a:defRPr sz="2700" kern="1200">
          <a:solidFill>
            <a:schemeClr val="tx1"/>
          </a:solidFill>
          <a:latin typeface="+mn-lt"/>
          <a:ea typeface="+mn-ea"/>
          <a:cs typeface="等线"/>
        </a:defRPr>
      </a:lvl3pPr>
      <a:lvl4pPr marL="2133884" indent="-304841" algn="l" rtl="0" eaLnBrk="0" fontAlgn="base" hangingPunct="0">
        <a:lnSpc>
          <a:spcPct val="90000"/>
        </a:lnSpc>
        <a:spcBef>
          <a:spcPts val="667"/>
        </a:spcBef>
        <a:spcAft>
          <a:spcPct val="0"/>
        </a:spcAft>
        <a:buFont typeface="Arial" panose="020B0604020202020204" pitchFamily="34" charset="0"/>
        <a:buChar char="•"/>
        <a:defRPr kern="1200">
          <a:solidFill>
            <a:schemeClr val="tx1"/>
          </a:solidFill>
          <a:latin typeface="+mn-lt"/>
          <a:ea typeface="+mn-ea"/>
          <a:cs typeface="等线"/>
        </a:defRPr>
      </a:lvl4pPr>
      <a:lvl5pPr marL="2743566" indent="-304841" algn="l" rtl="0" eaLnBrk="0" fontAlgn="base" hangingPunct="0">
        <a:lnSpc>
          <a:spcPct val="90000"/>
        </a:lnSpc>
        <a:spcBef>
          <a:spcPts val="667"/>
        </a:spcBef>
        <a:spcAft>
          <a:spcPct val="0"/>
        </a:spcAft>
        <a:buFont typeface="Arial" panose="020B0604020202020204" pitchFamily="34" charset="0"/>
        <a:buChar char="•"/>
        <a:defRPr kern="1200">
          <a:solidFill>
            <a:schemeClr val="tx1"/>
          </a:solidFill>
          <a:latin typeface="+mn-lt"/>
          <a:ea typeface="+mn-ea"/>
          <a:cs typeface="等线"/>
        </a:defRPr>
      </a:lvl5pPr>
      <a:lvl6pPr marL="3353248" indent="-304841" algn="l" defTabSz="121936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927" indent="-304841" algn="l" defTabSz="121936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609" indent="-304841" algn="l" defTabSz="121936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2290" indent="-304841" algn="l" defTabSz="121936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362" rtl="0" eaLnBrk="1" latinLnBrk="0" hangingPunct="1">
        <a:defRPr sz="2400" kern="1200">
          <a:solidFill>
            <a:schemeClr val="tx1"/>
          </a:solidFill>
          <a:latin typeface="+mn-lt"/>
          <a:ea typeface="+mn-ea"/>
          <a:cs typeface="+mn-cs"/>
        </a:defRPr>
      </a:lvl1pPr>
      <a:lvl2pPr marL="609682" algn="l" defTabSz="1219362" rtl="0" eaLnBrk="1" latinLnBrk="0" hangingPunct="1">
        <a:defRPr sz="2400" kern="1200">
          <a:solidFill>
            <a:schemeClr val="tx1"/>
          </a:solidFill>
          <a:latin typeface="+mn-lt"/>
          <a:ea typeface="+mn-ea"/>
          <a:cs typeface="+mn-cs"/>
        </a:defRPr>
      </a:lvl2pPr>
      <a:lvl3pPr marL="1219362" algn="l" defTabSz="1219362" rtl="0" eaLnBrk="1" latinLnBrk="0" hangingPunct="1">
        <a:defRPr sz="2400" kern="1200">
          <a:solidFill>
            <a:schemeClr val="tx1"/>
          </a:solidFill>
          <a:latin typeface="+mn-lt"/>
          <a:ea typeface="+mn-ea"/>
          <a:cs typeface="+mn-cs"/>
        </a:defRPr>
      </a:lvl3pPr>
      <a:lvl4pPr marL="1829044" algn="l" defTabSz="1219362" rtl="0" eaLnBrk="1" latinLnBrk="0" hangingPunct="1">
        <a:defRPr sz="2400" kern="1200">
          <a:solidFill>
            <a:schemeClr val="tx1"/>
          </a:solidFill>
          <a:latin typeface="+mn-lt"/>
          <a:ea typeface="+mn-ea"/>
          <a:cs typeface="+mn-cs"/>
        </a:defRPr>
      </a:lvl4pPr>
      <a:lvl5pPr marL="2438725" algn="l" defTabSz="1219362" rtl="0" eaLnBrk="1" latinLnBrk="0" hangingPunct="1">
        <a:defRPr sz="2400" kern="1200">
          <a:solidFill>
            <a:schemeClr val="tx1"/>
          </a:solidFill>
          <a:latin typeface="+mn-lt"/>
          <a:ea typeface="+mn-ea"/>
          <a:cs typeface="+mn-cs"/>
        </a:defRPr>
      </a:lvl5pPr>
      <a:lvl6pPr marL="3048407" algn="l" defTabSz="1219362" rtl="0" eaLnBrk="1" latinLnBrk="0" hangingPunct="1">
        <a:defRPr sz="2400" kern="1200">
          <a:solidFill>
            <a:schemeClr val="tx1"/>
          </a:solidFill>
          <a:latin typeface="+mn-lt"/>
          <a:ea typeface="+mn-ea"/>
          <a:cs typeface="+mn-cs"/>
        </a:defRPr>
      </a:lvl6pPr>
      <a:lvl7pPr marL="3658087" algn="l" defTabSz="1219362" rtl="0" eaLnBrk="1" latinLnBrk="0" hangingPunct="1">
        <a:defRPr sz="2400" kern="1200">
          <a:solidFill>
            <a:schemeClr val="tx1"/>
          </a:solidFill>
          <a:latin typeface="+mn-lt"/>
          <a:ea typeface="+mn-ea"/>
          <a:cs typeface="+mn-cs"/>
        </a:defRPr>
      </a:lvl7pPr>
      <a:lvl8pPr marL="4267768" algn="l" defTabSz="1219362" rtl="0" eaLnBrk="1" latinLnBrk="0" hangingPunct="1">
        <a:defRPr sz="2400" kern="1200">
          <a:solidFill>
            <a:schemeClr val="tx1"/>
          </a:solidFill>
          <a:latin typeface="+mn-lt"/>
          <a:ea typeface="+mn-ea"/>
          <a:cs typeface="+mn-cs"/>
        </a:defRPr>
      </a:lvl8pPr>
      <a:lvl9pPr marL="4877450" algn="l" defTabSz="1219362"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3" cstate="print"/>
          <a:srcRect/>
          <a:stretch>
            <a:fillRect/>
          </a:stretch>
        </p:blipFill>
        <p:spPr bwMode="auto">
          <a:xfrm>
            <a:off x="0" y="0"/>
            <a:ext cx="12195175" cy="6858000"/>
          </a:xfrm>
          <a:prstGeom prst="rect">
            <a:avLst/>
          </a:prstGeom>
          <a:noFill/>
          <a:ln w="9525">
            <a:noFill/>
            <a:miter lim="800000"/>
            <a:headEnd/>
            <a:tailEnd/>
          </a:ln>
          <a:effectLst/>
        </p:spPr>
      </p:pic>
      <p:sp>
        <p:nvSpPr>
          <p:cNvPr id="2" name="标题占位符 1"/>
          <p:cNvSpPr>
            <a:spLocks noGrp="1"/>
          </p:cNvSpPr>
          <p:nvPr>
            <p:ph type="title"/>
          </p:nvPr>
        </p:nvSpPr>
        <p:spPr>
          <a:xfrm>
            <a:off x="609759" y="275230"/>
            <a:ext cx="10975658" cy="1143265"/>
          </a:xfrm>
          <a:prstGeom prst="rect">
            <a:avLst/>
          </a:prstGeom>
        </p:spPr>
        <p:txBody>
          <a:bodyPr vert="horz" lIns="121944" tIns="60972" rIns="121944" bIns="60972" rtlCol="0" anchor="ctr">
            <a:normAutofit/>
          </a:bodyPr>
          <a:lstStyle/>
          <a:p>
            <a:endParaRPr lang="en-US" altLang="zh-CN" dirty="0"/>
          </a:p>
        </p:txBody>
      </p:sp>
      <p:sp>
        <p:nvSpPr>
          <p:cNvPr id="3" name="文本占位符 2"/>
          <p:cNvSpPr>
            <a:spLocks noGrp="1"/>
          </p:cNvSpPr>
          <p:nvPr>
            <p:ph type="body" idx="1"/>
          </p:nvPr>
        </p:nvSpPr>
        <p:spPr>
          <a:xfrm>
            <a:off x="609759" y="1600571"/>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759" y="6357823"/>
            <a:ext cx="2845541" cy="366267"/>
          </a:xfrm>
          <a:prstGeom prst="rect">
            <a:avLst/>
          </a:prstGeom>
        </p:spPr>
        <p:txBody>
          <a:bodyPr vert="horz" lIns="121944" tIns="60972" rIns="121944" bIns="60972" rtlCol="0" anchor="ctr"/>
          <a:lstStyle>
            <a:lvl1pPr algn="l">
              <a:defRPr sz="1600">
                <a:solidFill>
                  <a:schemeClr val="tx1">
                    <a:tint val="75000"/>
                  </a:schemeClr>
                </a:solidFill>
              </a:defRPr>
            </a:lvl1pPr>
          </a:lstStyle>
          <a:p>
            <a:pPr defTabSz="1219444"/>
            <a:fld id="{724D11B5-F4EC-4A10-9CB4-D208720918BE}" type="datetimeFigureOut">
              <a:rPr lang="zh-CN" altLang="en-US" smtClean="0">
                <a:solidFill>
                  <a:prstClr val="black">
                    <a:tint val="75000"/>
                  </a:prstClr>
                </a:solidFill>
              </a:rPr>
              <a:pPr defTabSz="1219444"/>
              <a:t>2017/10/31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166685" y="6357823"/>
            <a:ext cx="3861805" cy="366267"/>
          </a:xfrm>
          <a:prstGeom prst="rect">
            <a:avLst/>
          </a:prstGeom>
        </p:spPr>
        <p:txBody>
          <a:bodyPr vert="horz" lIns="121944" tIns="60972" rIns="121944" bIns="60972" rtlCol="0" anchor="ctr"/>
          <a:lstStyle>
            <a:lvl1pPr algn="ctr">
              <a:defRPr sz="1600">
                <a:solidFill>
                  <a:schemeClr val="tx1">
                    <a:tint val="75000"/>
                  </a:schemeClr>
                </a:solidFill>
              </a:defRPr>
            </a:lvl1pPr>
          </a:lstStyle>
          <a:p>
            <a:pPr defTabSz="1219444"/>
            <a:endParaRPr lang="zh-CN" altLang="en-US">
              <a:solidFill>
                <a:prstClr val="black">
                  <a:tint val="75000"/>
                </a:prstClr>
              </a:solidFill>
            </a:endParaRPr>
          </a:p>
        </p:txBody>
      </p:sp>
    </p:spTree>
    <p:extLst>
      <p:ext uri="{BB962C8B-B14F-4D97-AF65-F5344CB8AC3E}">
        <p14:creationId xmlns:p14="http://schemas.microsoft.com/office/powerpoint/2010/main" val="3639672156"/>
      </p:ext>
    </p:extLst>
  </p:cSld>
  <p:clrMap bg1="lt1" tx1="dk1" bg2="lt2" tx2="dk2" accent1="accent1" accent2="accent2" accent3="accent3" accent4="accent4" accent5="accent5" accent6="accent6" hlink="hlink" folHlink="folHlink"/>
  <p:sldLayoutIdLst>
    <p:sldLayoutId id="2147483688" r:id="rId1"/>
  </p:sldLayoutIdLst>
  <p:txStyles>
    <p:titleStyle>
      <a:lvl1pPr algn="ctr" defTabSz="1219444" rtl="0" eaLnBrk="1" latinLnBrk="0" hangingPunct="1">
        <a:spcBef>
          <a:spcPct val="0"/>
        </a:spcBef>
        <a:buNone/>
        <a:defRPr sz="5900" kern="1200">
          <a:solidFill>
            <a:schemeClr val="bg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5.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5.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9.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 descr="\\Bchief-sever180\共享\华为\2015\4月\D-201504888-分析师大会胶片美化项目-张俊-严、燕\素材库\星空\shutterstock_216490804.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11" y="0"/>
            <a:ext cx="12193066" cy="6859588"/>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0798" y="0"/>
            <a:ext cx="12215974" cy="6886178"/>
          </a:xfrm>
          <a:prstGeom prst="rect">
            <a:avLst/>
          </a:prstGeom>
          <a:gradFill flip="none" rotWithShape="1">
            <a:gsLst>
              <a:gs pos="0">
                <a:schemeClr val="tx1"/>
              </a:gs>
              <a:gs pos="100000">
                <a:schemeClr val="tx1">
                  <a:alpha val="2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31">
            <a:extLst>
              <a:ext uri="{FF2B5EF4-FFF2-40B4-BE49-F238E27FC236}">
                <a16:creationId xmlns:a16="http://schemas.microsoft.com/office/drawing/2014/main" id="{16D3117A-2628-4AA9-88A5-F8988A44125B}"/>
              </a:ext>
            </a:extLst>
          </p:cNvPr>
          <p:cNvGrpSpPr>
            <a:grpSpLocks noChangeAspect="1"/>
          </p:cNvGrpSpPr>
          <p:nvPr/>
        </p:nvGrpSpPr>
        <p:grpSpPr>
          <a:xfrm>
            <a:off x="10706099" y="157363"/>
            <a:ext cx="1196607" cy="603248"/>
            <a:chOff x="112713" y="122238"/>
            <a:chExt cx="1152525" cy="581025"/>
          </a:xfrm>
          <a:effectLst>
            <a:outerShdw blurRad="50800" dist="38100" dir="2700000" algn="tl" rotWithShape="0">
              <a:prstClr val="black">
                <a:alpha val="40000"/>
              </a:prstClr>
            </a:outerShdw>
          </a:effectLst>
        </p:grpSpPr>
        <p:pic>
          <p:nvPicPr>
            <p:cNvPr id="12" name="Picture 4" descr="C:\Users\Shi Xuebao\Desktop\平面处理\logo2.png">
              <a:extLst>
                <a:ext uri="{FF2B5EF4-FFF2-40B4-BE49-F238E27FC236}">
                  <a16:creationId xmlns:a16="http://schemas.microsoft.com/office/drawing/2014/main" id="{828A3BDE-E5A8-4F27-ADBE-A0451D4861DA}"/>
                </a:ext>
              </a:extLst>
            </p:cNvPr>
            <p:cNvPicPr>
              <a:picLocks noChangeAspect="1" noChangeArrowheads="1"/>
            </p:cNvPicPr>
            <p:nvPr/>
          </p:nvPicPr>
          <p:blipFill>
            <a:blip r:embed="rId4" cstate="print"/>
            <a:srcRect/>
            <a:stretch>
              <a:fillRect/>
            </a:stretch>
          </p:blipFill>
          <p:spPr bwMode="auto">
            <a:xfrm>
              <a:off x="112713" y="122238"/>
              <a:ext cx="1152525" cy="581025"/>
            </a:xfrm>
            <a:prstGeom prst="rect">
              <a:avLst/>
            </a:prstGeom>
            <a:noFill/>
            <a:ln w="9525">
              <a:noFill/>
              <a:miter lim="800000"/>
              <a:headEnd/>
              <a:tailEnd/>
            </a:ln>
          </p:spPr>
        </p:pic>
        <p:cxnSp>
          <p:nvCxnSpPr>
            <p:cNvPr id="13" name="直接连接符 8">
              <a:extLst>
                <a:ext uri="{FF2B5EF4-FFF2-40B4-BE49-F238E27FC236}">
                  <a16:creationId xmlns:a16="http://schemas.microsoft.com/office/drawing/2014/main" id="{9CFEC817-00F0-4DB2-8E5C-82642463A9B7}"/>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4" name="直接连接符 9">
              <a:extLst>
                <a:ext uri="{FF2B5EF4-FFF2-40B4-BE49-F238E27FC236}">
                  <a16:creationId xmlns:a16="http://schemas.microsoft.com/office/drawing/2014/main" id="{CC374590-0244-4E79-9650-088D2F94A7C4}"/>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5" name="直接连接符 10">
              <a:extLst>
                <a:ext uri="{FF2B5EF4-FFF2-40B4-BE49-F238E27FC236}">
                  <a16:creationId xmlns:a16="http://schemas.microsoft.com/office/drawing/2014/main" id="{B94FB567-1D20-429B-9758-2030009E823B}"/>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
        <p:nvSpPr>
          <p:cNvPr id="20" name="TextBox 19">
            <a:extLst>
              <a:ext uri="{FF2B5EF4-FFF2-40B4-BE49-F238E27FC236}">
                <a16:creationId xmlns:a16="http://schemas.microsoft.com/office/drawing/2014/main" id="{403C6D84-7837-427B-B845-E394218D299C}"/>
              </a:ext>
            </a:extLst>
          </p:cNvPr>
          <p:cNvSpPr txBox="1"/>
          <p:nvPr/>
        </p:nvSpPr>
        <p:spPr bwMode="auto">
          <a:xfrm>
            <a:off x="1234856" y="2493690"/>
            <a:ext cx="10187404" cy="923330"/>
          </a:xfrm>
          <a:prstGeom prst="rect">
            <a:avLst/>
          </a:prstGeom>
          <a:noFill/>
          <a:effectLst>
            <a:reflection blurRad="6350" stA="50000" endA="300" endPos="55000" dir="5400000" sy="-100000" algn="bl" rotWithShape="0"/>
          </a:effectLst>
        </p:spPr>
        <p:txBody>
          <a:bodyPr wrap="none">
            <a:spAutoFit/>
          </a:bodyPr>
          <a:lstStyle/>
          <a:p>
            <a:pPr algn="dist">
              <a:defRPr/>
            </a:pPr>
            <a:r>
              <a:rPr lang="zh-CN" altLang="en-US" sz="5400" b="1" spc="600" dirty="0">
                <a:solidFill>
                  <a:schemeClr val="bg1"/>
                </a:solidFill>
                <a:latin typeface="微软雅黑" panose="020B0503020204020204" pitchFamily="34" charset="-122"/>
                <a:ea typeface="微软雅黑" panose="020B0503020204020204" pitchFamily="34" charset="-122"/>
              </a:rPr>
              <a:t>中国电信物联网开放平台介绍</a:t>
            </a:r>
          </a:p>
        </p:txBody>
      </p:sp>
    </p:spTree>
    <p:extLst>
      <p:ext uri="{BB962C8B-B14F-4D97-AF65-F5344CB8AC3E}">
        <p14:creationId xmlns:p14="http://schemas.microsoft.com/office/powerpoint/2010/main" val="1837242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C:\Users\Administrator\Desktop\shutterstock_128679269.jpg"/>
          <p:cNvPicPr>
            <a:picLocks noChangeAspect="1" noChangeArrowheads="1"/>
          </p:cNvPicPr>
          <p:nvPr/>
        </p:nvPicPr>
        <p:blipFill>
          <a:blip r:embed="rId3" cstate="print"/>
          <a:srcRect l="12284" t="38443" r="13391" b="19387"/>
          <a:stretch>
            <a:fillRect/>
          </a:stretch>
        </p:blipFill>
        <p:spPr bwMode="auto">
          <a:xfrm>
            <a:off x="-23092" y="-72006"/>
            <a:ext cx="12313368" cy="6958185"/>
          </a:xfrm>
          <a:prstGeom prst="rect">
            <a:avLst/>
          </a:prstGeom>
          <a:noFill/>
        </p:spPr>
      </p:pic>
      <p:sp>
        <p:nvSpPr>
          <p:cNvPr id="41" name="矩形 40"/>
          <p:cNvSpPr/>
          <p:nvPr/>
        </p:nvSpPr>
        <p:spPr>
          <a:xfrm>
            <a:off x="-33305" y="-72007"/>
            <a:ext cx="12334122" cy="6958186"/>
          </a:xfrm>
          <a:prstGeom prst="rect">
            <a:avLst/>
          </a:prstGeom>
          <a:gradFill>
            <a:gsLst>
              <a:gs pos="100000">
                <a:srgbClr val="01081D">
                  <a:alpha val="68000"/>
                </a:srgbClr>
              </a:gs>
              <a:gs pos="0">
                <a:srgbClr val="00081C">
                  <a:alpha val="7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标题 1"/>
          <p:cNvSpPr>
            <a:spLocks noGrp="1"/>
          </p:cNvSpPr>
          <p:nvPr>
            <p:ph type="ctrTitle"/>
          </p:nvPr>
        </p:nvSpPr>
        <p:spPr>
          <a:xfrm>
            <a:off x="613743" y="624352"/>
            <a:ext cx="11172476" cy="573195"/>
          </a:xfrm>
        </p:spPr>
        <p:txBody>
          <a:bodyPr lIns="91430" tIns="45716" rIns="91430" bIns="45716">
            <a:noAutofit/>
          </a:bodyPr>
          <a:lstStyle/>
          <a:p>
            <a:r>
              <a:rPr lang="zh-CN" altLang="en-US" sz="3601" b="1" dirty="0"/>
              <a:t>中国电信物联网开放平台部分应用案例</a:t>
            </a:r>
          </a:p>
        </p:txBody>
      </p:sp>
      <p:sp>
        <p:nvSpPr>
          <p:cNvPr id="3" name="文本框 2"/>
          <p:cNvSpPr txBox="1"/>
          <p:nvPr/>
        </p:nvSpPr>
        <p:spPr>
          <a:xfrm>
            <a:off x="2828718" y="2125667"/>
            <a:ext cx="1415772" cy="461665"/>
          </a:xfrm>
          <a:prstGeom prst="rect">
            <a:avLst/>
          </a:prstGeom>
          <a:noFill/>
        </p:spPr>
        <p:txBody>
          <a:bodyPr wrap="none" rtlCol="0">
            <a:spAutoFit/>
          </a:bodyPr>
          <a:lstStyle/>
          <a:p>
            <a:r>
              <a:rPr lang="zh-CN" altLang="en-US" b="1" dirty="0">
                <a:solidFill>
                  <a:srgbClr val="FFC000"/>
                </a:solidFill>
              </a:rPr>
              <a:t>智能燃气</a:t>
            </a:r>
            <a:endParaRPr lang="en-US" b="1" dirty="0">
              <a:solidFill>
                <a:srgbClr val="FFC000"/>
              </a:solidFill>
            </a:endParaRPr>
          </a:p>
        </p:txBody>
      </p:sp>
      <p:sp>
        <p:nvSpPr>
          <p:cNvPr id="47" name="文本框 46"/>
          <p:cNvSpPr txBox="1"/>
          <p:nvPr/>
        </p:nvSpPr>
        <p:spPr>
          <a:xfrm>
            <a:off x="6566436" y="2125667"/>
            <a:ext cx="1415772" cy="461665"/>
          </a:xfrm>
          <a:prstGeom prst="rect">
            <a:avLst/>
          </a:prstGeom>
          <a:noFill/>
        </p:spPr>
        <p:txBody>
          <a:bodyPr wrap="none" rtlCol="0">
            <a:spAutoFit/>
          </a:bodyPr>
          <a:lstStyle/>
          <a:p>
            <a:r>
              <a:rPr lang="zh-CN" altLang="en-US" b="1" dirty="0">
                <a:solidFill>
                  <a:srgbClr val="FFC000"/>
                </a:solidFill>
              </a:rPr>
              <a:t>智慧水务</a:t>
            </a:r>
            <a:endParaRPr lang="en-US" b="1" dirty="0">
              <a:solidFill>
                <a:srgbClr val="FFC000"/>
              </a:solidFill>
            </a:endParaRPr>
          </a:p>
        </p:txBody>
      </p:sp>
      <p:sp>
        <p:nvSpPr>
          <p:cNvPr id="48" name="文本框 47"/>
          <p:cNvSpPr txBox="1"/>
          <p:nvPr/>
        </p:nvSpPr>
        <p:spPr>
          <a:xfrm>
            <a:off x="6529635" y="4432096"/>
            <a:ext cx="1415772" cy="461665"/>
          </a:xfrm>
          <a:prstGeom prst="rect">
            <a:avLst/>
          </a:prstGeom>
          <a:noFill/>
        </p:spPr>
        <p:txBody>
          <a:bodyPr wrap="none" rtlCol="0">
            <a:spAutoFit/>
          </a:bodyPr>
          <a:lstStyle/>
          <a:p>
            <a:r>
              <a:rPr lang="zh-CN" altLang="en-US" b="1" dirty="0">
                <a:solidFill>
                  <a:srgbClr val="FFC000"/>
                </a:solidFill>
              </a:rPr>
              <a:t>智慧家电</a:t>
            </a:r>
            <a:endParaRPr lang="en-US" b="1" dirty="0">
              <a:solidFill>
                <a:srgbClr val="FFC000"/>
              </a:solidFill>
            </a:endParaRPr>
          </a:p>
        </p:txBody>
      </p:sp>
      <p:sp>
        <p:nvSpPr>
          <p:cNvPr id="49" name="文本框 48"/>
          <p:cNvSpPr txBox="1"/>
          <p:nvPr/>
        </p:nvSpPr>
        <p:spPr>
          <a:xfrm>
            <a:off x="2809607" y="4432096"/>
            <a:ext cx="1415772" cy="461665"/>
          </a:xfrm>
          <a:prstGeom prst="rect">
            <a:avLst/>
          </a:prstGeom>
          <a:noFill/>
        </p:spPr>
        <p:txBody>
          <a:bodyPr wrap="none" rtlCol="0">
            <a:spAutoFit/>
          </a:bodyPr>
          <a:lstStyle/>
          <a:p>
            <a:r>
              <a:rPr lang="zh-CN" altLang="en-US" b="1" dirty="0">
                <a:solidFill>
                  <a:srgbClr val="FFC000"/>
                </a:solidFill>
              </a:rPr>
              <a:t>共享单车</a:t>
            </a:r>
            <a:endParaRPr lang="en-US" b="1" dirty="0">
              <a:solidFill>
                <a:srgbClr val="FFC000"/>
              </a:solidFill>
            </a:endParaRPr>
          </a:p>
        </p:txBody>
      </p:sp>
      <p:sp>
        <p:nvSpPr>
          <p:cNvPr id="50" name="文本框 49"/>
          <p:cNvSpPr txBox="1"/>
          <p:nvPr/>
        </p:nvSpPr>
        <p:spPr>
          <a:xfrm>
            <a:off x="10304153" y="2125667"/>
            <a:ext cx="1415772" cy="461665"/>
          </a:xfrm>
          <a:prstGeom prst="rect">
            <a:avLst/>
          </a:prstGeom>
          <a:noFill/>
        </p:spPr>
        <p:txBody>
          <a:bodyPr wrap="none" rtlCol="0">
            <a:spAutoFit/>
          </a:bodyPr>
          <a:lstStyle/>
          <a:p>
            <a:r>
              <a:rPr lang="zh-CN" altLang="en-US" b="1" dirty="0">
                <a:solidFill>
                  <a:srgbClr val="FFC000"/>
                </a:solidFill>
              </a:rPr>
              <a:t>智慧路灯</a:t>
            </a:r>
            <a:endParaRPr lang="en-US" b="1" dirty="0">
              <a:solidFill>
                <a:srgbClr val="FFC000"/>
              </a:solidFill>
            </a:endParaRPr>
          </a:p>
        </p:txBody>
      </p:sp>
      <p:sp>
        <p:nvSpPr>
          <p:cNvPr id="51" name="文本框 50"/>
          <p:cNvSpPr txBox="1"/>
          <p:nvPr/>
        </p:nvSpPr>
        <p:spPr>
          <a:xfrm>
            <a:off x="10490075" y="4432096"/>
            <a:ext cx="1107996" cy="461665"/>
          </a:xfrm>
          <a:prstGeom prst="rect">
            <a:avLst/>
          </a:prstGeom>
          <a:noFill/>
        </p:spPr>
        <p:txBody>
          <a:bodyPr wrap="none" rtlCol="0">
            <a:spAutoFit/>
          </a:bodyPr>
          <a:lstStyle/>
          <a:p>
            <a:r>
              <a:rPr lang="zh-CN" altLang="en-US" b="1" dirty="0">
                <a:solidFill>
                  <a:srgbClr val="FFC000"/>
                </a:solidFill>
              </a:rPr>
              <a:t>牛联网</a:t>
            </a:r>
            <a:endParaRPr lang="en-US" b="1" dirty="0">
              <a:solidFill>
                <a:srgbClr val="FFC000"/>
              </a:solidFill>
            </a:endParaRPr>
          </a:p>
        </p:txBody>
      </p:sp>
      <p:sp>
        <p:nvSpPr>
          <p:cNvPr id="4" name="文本框 3"/>
          <p:cNvSpPr txBox="1"/>
          <p:nvPr/>
        </p:nvSpPr>
        <p:spPr>
          <a:xfrm>
            <a:off x="10336971" y="2645851"/>
            <a:ext cx="1566148" cy="923330"/>
          </a:xfrm>
          <a:prstGeom prst="rect">
            <a:avLst/>
          </a:prstGeom>
          <a:noFill/>
        </p:spPr>
        <p:txBody>
          <a:bodyPr wrap="square" rtlCol="0">
            <a:spAutoFit/>
          </a:bodyPr>
          <a:lstStyle/>
          <a:p>
            <a:r>
              <a:rPr lang="zh-CN" altLang="en-US" sz="1800" dirty="0">
                <a:solidFill>
                  <a:schemeClr val="bg1"/>
                </a:solidFill>
              </a:rPr>
              <a:t>解决痛点：</a:t>
            </a:r>
            <a:r>
              <a:rPr lang="zh-CN" altLang="en-US" sz="1800" dirty="0">
                <a:solidFill>
                  <a:schemeClr val="bg1"/>
                </a:solidFill>
                <a:latin typeface="微软雅黑" panose="020B0503020204020204" pitchFamily="34" charset="-122"/>
                <a:ea typeface="微软雅黑" panose="020B0503020204020204" pitchFamily="34" charset="-122"/>
              </a:rPr>
              <a:t>一灯一控，综合节能</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2641203" y="2645851"/>
            <a:ext cx="1891470" cy="923330"/>
          </a:xfrm>
          <a:prstGeom prst="rect">
            <a:avLst/>
          </a:prstGeom>
        </p:spPr>
        <p:txBody>
          <a:bodyPr wrap="square">
            <a:spAutoFit/>
          </a:bodyPr>
          <a:lstStyle/>
          <a:p>
            <a:pPr algn="ctr"/>
            <a:r>
              <a:rPr lang="zh-CN" altLang="en-US" sz="1800" dirty="0">
                <a:solidFill>
                  <a:schemeClr val="bg1"/>
                </a:solidFill>
              </a:rPr>
              <a:t>解决痛点：远程准实时抄表，减少供销差</a:t>
            </a:r>
            <a:endParaRPr lang="en-US" sz="1800" dirty="0">
              <a:solidFill>
                <a:schemeClr val="bg1"/>
              </a:solidFill>
            </a:endParaRPr>
          </a:p>
        </p:txBody>
      </p:sp>
      <p:sp>
        <p:nvSpPr>
          <p:cNvPr id="54" name="矩形 53"/>
          <p:cNvSpPr/>
          <p:nvPr/>
        </p:nvSpPr>
        <p:spPr>
          <a:xfrm>
            <a:off x="6407377" y="2645851"/>
            <a:ext cx="1814147" cy="1200329"/>
          </a:xfrm>
          <a:prstGeom prst="rect">
            <a:avLst/>
          </a:prstGeom>
        </p:spPr>
        <p:txBody>
          <a:bodyPr wrap="square">
            <a:spAutoFit/>
          </a:bodyPr>
          <a:lstStyle/>
          <a:p>
            <a:pPr algn="ctr"/>
            <a:r>
              <a:rPr lang="zh-CN" altLang="en-US" sz="1800" dirty="0">
                <a:solidFill>
                  <a:schemeClr val="bg1"/>
                </a:solidFill>
              </a:rPr>
              <a:t>解决痛点：</a:t>
            </a:r>
            <a:r>
              <a:rPr lang="zh-CN" altLang="en-US" sz="1800" dirty="0">
                <a:solidFill>
                  <a:schemeClr val="bg1"/>
                </a:solidFill>
                <a:latin typeface="微软雅黑" panose="020B0503020204020204" pitchFamily="34" charset="-122"/>
                <a:ea typeface="微软雅黑" panose="020B0503020204020204" pitchFamily="34" charset="-122"/>
              </a:rPr>
              <a:t>降低管网漏损，水环境保护助力“河长制”</a:t>
            </a:r>
            <a:endParaRPr lang="en-US" sz="18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2653904" y="4842250"/>
            <a:ext cx="1643392" cy="1200329"/>
          </a:xfrm>
          <a:prstGeom prst="rect">
            <a:avLst/>
          </a:prstGeom>
          <a:noFill/>
        </p:spPr>
        <p:txBody>
          <a:bodyPr wrap="square" rtlCol="0">
            <a:spAutoFit/>
          </a:bodyPr>
          <a:lstStyle/>
          <a:p>
            <a:pPr algn="ctr"/>
            <a:r>
              <a:rPr lang="zh-CN" altLang="en-US" sz="1800" dirty="0">
                <a:solidFill>
                  <a:schemeClr val="bg1"/>
                </a:solidFill>
              </a:rPr>
              <a:t>解决痛点：</a:t>
            </a:r>
            <a:r>
              <a:rPr lang="zh-CN" altLang="en-US" sz="1800" dirty="0">
                <a:solidFill>
                  <a:schemeClr val="bg1"/>
                </a:solidFill>
                <a:latin typeface="微软雅黑" panose="020B0503020204020204" pitchFamily="34" charset="-122"/>
                <a:ea typeface="微软雅黑" panose="020B0503020204020204" pitchFamily="34" charset="-122"/>
              </a:rPr>
              <a:t>智能车锁，提升业务体验，提升运营效率</a:t>
            </a:r>
            <a:endParaRPr lang="en-US" sz="18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407377" y="4893761"/>
            <a:ext cx="1776276" cy="1200329"/>
          </a:xfrm>
          <a:prstGeom prst="rect">
            <a:avLst/>
          </a:prstGeom>
          <a:noFill/>
        </p:spPr>
        <p:txBody>
          <a:bodyPr wrap="square" rtlCol="0">
            <a:spAutoFit/>
          </a:bodyPr>
          <a:lstStyle/>
          <a:p>
            <a:pPr algn="ctr"/>
            <a:r>
              <a:rPr lang="zh-CN" altLang="en-US" sz="1800" dirty="0">
                <a:solidFill>
                  <a:schemeClr val="bg1"/>
                </a:solidFill>
              </a:rPr>
              <a:t>解决痛点：</a:t>
            </a:r>
            <a:r>
              <a:rPr lang="zh-CN" altLang="en-US" sz="1800" dirty="0">
                <a:solidFill>
                  <a:schemeClr val="bg1"/>
                </a:solidFill>
                <a:latin typeface="微软雅黑" panose="020B0503020204020204" pitchFamily="34" charset="-122"/>
                <a:ea typeface="微软雅黑" panose="020B0503020204020204" pitchFamily="34" charset="-122"/>
              </a:rPr>
              <a:t>加速传统家电智能化升级，延伸增值服务</a:t>
            </a:r>
            <a:endParaRPr lang="en-US" sz="18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0206639" y="4893761"/>
            <a:ext cx="1723596" cy="1477328"/>
          </a:xfrm>
          <a:prstGeom prst="rect">
            <a:avLst/>
          </a:prstGeom>
          <a:noFill/>
        </p:spPr>
        <p:txBody>
          <a:bodyPr wrap="square" rtlCol="0">
            <a:spAutoFit/>
          </a:bodyPr>
          <a:lstStyle/>
          <a:p>
            <a:pPr algn="ctr"/>
            <a:r>
              <a:rPr lang="zh-CN" altLang="en-US" sz="1800" dirty="0">
                <a:solidFill>
                  <a:schemeClr val="bg1"/>
                </a:solidFill>
              </a:rPr>
              <a:t>解决痛点：</a:t>
            </a:r>
            <a:r>
              <a:rPr lang="zh-CN" altLang="en-US" sz="1800" dirty="0">
                <a:solidFill>
                  <a:schemeClr val="bg1"/>
                </a:solidFill>
                <a:latin typeface="微软雅黑" panose="020B0503020204020204" pitchFamily="34" charset="-122"/>
                <a:ea typeface="微软雅黑" panose="020B0503020204020204" pitchFamily="34" charset="-122"/>
              </a:rPr>
              <a:t>实时监控奶牛生理状态，提升产奶量</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a:endParaRPr lang="en-US" sz="1800" dirty="0">
              <a:solidFill>
                <a:schemeClr val="bg1"/>
              </a:solidFill>
              <a:latin typeface="微软雅黑" panose="020B0503020204020204" pitchFamily="34" charset="-122"/>
              <a:ea typeface="微软雅黑" panose="020B0503020204020204" pitchFamily="34" charset="-122"/>
            </a:endParaRPr>
          </a:p>
        </p:txBody>
      </p:sp>
      <p:grpSp>
        <p:nvGrpSpPr>
          <p:cNvPr id="31" name="组合 30"/>
          <p:cNvGrpSpPr>
            <a:grpSpLocks noChangeAspect="1"/>
          </p:cNvGrpSpPr>
          <p:nvPr/>
        </p:nvGrpSpPr>
        <p:grpSpPr>
          <a:xfrm>
            <a:off x="768995" y="4029665"/>
            <a:ext cx="1800000" cy="1800000"/>
            <a:chOff x="7454625" y="2442018"/>
            <a:chExt cx="3107458" cy="3107458"/>
          </a:xfrm>
        </p:grpSpPr>
        <p:grpSp>
          <p:nvGrpSpPr>
            <p:cNvPr id="32" name="成组"/>
            <p:cNvGrpSpPr/>
            <p:nvPr/>
          </p:nvGrpSpPr>
          <p:grpSpPr>
            <a:xfrm flipH="1">
              <a:off x="7454625" y="2442018"/>
              <a:ext cx="3107458" cy="3107458"/>
              <a:chOff x="0" y="0"/>
              <a:chExt cx="8860578" cy="8860578"/>
            </a:xfrm>
          </p:grpSpPr>
          <p:sp>
            <p:nvSpPr>
              <p:cNvPr id="34" name="圆形"/>
              <p:cNvSpPr/>
              <p:nvPr/>
            </p:nvSpPr>
            <p:spPr>
              <a:xfrm>
                <a:off x="0" y="0"/>
                <a:ext cx="8860579" cy="8860579"/>
              </a:xfrm>
              <a:prstGeom prst="ellipse">
                <a:avLst/>
              </a:prstGeom>
              <a:solidFill>
                <a:schemeClr val="accent1">
                  <a:lumOff val="-7294"/>
                  <a:alpha val="31823"/>
                </a:schemeClr>
              </a:solidFill>
              <a:ln w="12700" cap="flat">
                <a:noFill/>
                <a:miter lim="400000"/>
              </a:ln>
              <a:effectLst/>
            </p:spPr>
            <p:txBody>
              <a:bodyPr wrap="square" lIns="51593" tIns="51593" rIns="51593" bIns="51593" numCol="1" anchor="ctr">
                <a:noAutofit/>
              </a:bodyPr>
              <a:lstStyle/>
              <a:p>
                <a:endParaRPr/>
              </a:p>
            </p:txBody>
          </p:sp>
          <p:pic>
            <p:nvPicPr>
              <p:cNvPr id="35" name="新锁.png" descr="新锁.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flipH="1">
                <a:off x="1622710" y="641301"/>
                <a:ext cx="5615156" cy="7577977"/>
              </a:xfrm>
              <a:prstGeom prst="rect">
                <a:avLst/>
              </a:prstGeom>
              <a:ln w="12700" cap="flat">
                <a:noFill/>
                <a:miter lim="400000"/>
              </a:ln>
              <a:effectLst/>
            </p:spPr>
          </p:pic>
        </p:grpSp>
        <p:sp>
          <p:nvSpPr>
            <p:cNvPr id="33" name="圆形"/>
            <p:cNvSpPr/>
            <p:nvPr/>
          </p:nvSpPr>
          <p:spPr>
            <a:xfrm rot="9873544" flipH="1">
              <a:off x="7454625" y="2442018"/>
              <a:ext cx="3107458" cy="3107458"/>
            </a:xfrm>
            <a:prstGeom prst="ellipse">
              <a:avLst/>
            </a:prstGeom>
            <a:ln w="28575">
              <a:solidFill>
                <a:srgbClr val="FFFFFF"/>
              </a:solidFill>
              <a:prstDash val="sysDot"/>
              <a:miter lim="400000"/>
            </a:ln>
          </p:spPr>
          <p:txBody>
            <a:bodyPr lIns="51593" tIns="51593" rIns="51593" bIns="51593" anchor="ctr"/>
            <a:lstStyle/>
            <a:p>
              <a:endParaRPr/>
            </a:p>
          </p:txBody>
        </p:sp>
      </p:grpSp>
      <p:grpSp>
        <p:nvGrpSpPr>
          <p:cNvPr id="37" name="组合 36"/>
          <p:cNvGrpSpPr>
            <a:grpSpLocks noChangeAspect="1"/>
          </p:cNvGrpSpPr>
          <p:nvPr/>
        </p:nvGrpSpPr>
        <p:grpSpPr>
          <a:xfrm>
            <a:off x="8438146" y="4029665"/>
            <a:ext cx="1800000" cy="1800000"/>
            <a:chOff x="2466425" y="4118605"/>
            <a:chExt cx="1568745" cy="1568745"/>
          </a:xfrm>
        </p:grpSpPr>
        <p:grpSp>
          <p:nvGrpSpPr>
            <p:cNvPr id="38" name="组合 101"/>
            <p:cNvGrpSpPr/>
            <p:nvPr/>
          </p:nvGrpSpPr>
          <p:grpSpPr>
            <a:xfrm>
              <a:off x="2466425" y="4118605"/>
              <a:ext cx="1568745" cy="1568745"/>
              <a:chOff x="7454625" y="2442018"/>
              <a:chExt cx="3107458" cy="3107458"/>
            </a:xfrm>
          </p:grpSpPr>
          <p:sp>
            <p:nvSpPr>
              <p:cNvPr id="58" name="圆形"/>
              <p:cNvSpPr/>
              <p:nvPr/>
            </p:nvSpPr>
            <p:spPr>
              <a:xfrm flipH="1">
                <a:off x="7454625" y="2442018"/>
                <a:ext cx="3107458" cy="3107458"/>
              </a:xfrm>
              <a:prstGeom prst="ellipse">
                <a:avLst/>
              </a:prstGeom>
              <a:solidFill>
                <a:schemeClr val="accent1">
                  <a:lumOff val="-7294"/>
                  <a:alpha val="31823"/>
                </a:schemeClr>
              </a:solidFill>
              <a:ln w="12700" cap="flat">
                <a:noFill/>
                <a:miter lim="400000"/>
              </a:ln>
              <a:effectLst/>
            </p:spPr>
            <p:txBody>
              <a:bodyPr wrap="square" lIns="51593" tIns="51593" rIns="51593" bIns="51593" numCol="1" anchor="ctr">
                <a:noAutofit/>
              </a:bodyPr>
              <a:lstStyle/>
              <a:p>
                <a:endParaRPr>
                  <a:latin typeface="+mn-lt"/>
                </a:endParaRPr>
              </a:p>
            </p:txBody>
          </p:sp>
          <p:sp>
            <p:nvSpPr>
              <p:cNvPr id="59" name="圆形"/>
              <p:cNvSpPr/>
              <p:nvPr/>
            </p:nvSpPr>
            <p:spPr>
              <a:xfrm rot="9873544" flipH="1">
                <a:off x="7454625" y="2442018"/>
                <a:ext cx="3107458" cy="3107458"/>
              </a:xfrm>
              <a:prstGeom prst="ellipse">
                <a:avLst/>
              </a:prstGeom>
              <a:ln w="28575">
                <a:solidFill>
                  <a:srgbClr val="FFFFFF"/>
                </a:solidFill>
                <a:prstDash val="sysDot"/>
                <a:miter lim="400000"/>
              </a:ln>
            </p:spPr>
            <p:txBody>
              <a:bodyPr lIns="51593" tIns="51593" rIns="51593" bIns="51593" anchor="ctr"/>
              <a:lstStyle/>
              <a:p>
                <a:endParaRPr>
                  <a:latin typeface="+mn-lt"/>
                </a:endParaRPr>
              </a:p>
            </p:txBody>
          </p:sp>
        </p:grpSp>
        <p:pic>
          <p:nvPicPr>
            <p:cNvPr id="40" name="图片 39" descr="C:\Users\aotoso\Desktop\100D5000\微信图片_20170807163726.png微信图片_20170807163726"/>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2545210" y="4729136"/>
              <a:ext cx="561629" cy="337369"/>
            </a:xfrm>
            <a:prstGeom prst="rect">
              <a:avLst/>
            </a:prstGeom>
            <a:effectLst>
              <a:outerShdw blurRad="50800" dist="254000" dir="3780000" sx="72000" sy="72000" algn="ctr" rotWithShape="0">
                <a:srgbClr val="000000">
                  <a:alpha val="43000"/>
                </a:srgbClr>
              </a:outerShdw>
              <a:reflection stA="45000" endPos="12000" dir="5400000" sy="-100000" algn="bl" rotWithShape="0"/>
            </a:effectLst>
          </p:spPr>
        </p:pic>
        <p:pic>
          <p:nvPicPr>
            <p:cNvPr id="52" name="图片 51" descr="C:\Users\aotoso\Desktop\100D5000\微信图片_20170807163731.png微信图片_20170807163731"/>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3388429" y="4681345"/>
              <a:ext cx="617994" cy="562432"/>
            </a:xfrm>
            <a:prstGeom prst="rect">
              <a:avLst/>
            </a:prstGeom>
          </p:spPr>
        </p:pic>
        <p:sp>
          <p:nvSpPr>
            <p:cNvPr id="53" name="文本框 3"/>
            <p:cNvSpPr txBox="1"/>
            <p:nvPr/>
          </p:nvSpPr>
          <p:spPr>
            <a:xfrm>
              <a:off x="3038244" y="4621555"/>
              <a:ext cx="290393" cy="584775"/>
            </a:xfrm>
            <a:prstGeom prst="rect">
              <a:avLst/>
            </a:prstGeom>
            <a:noFill/>
          </p:spPr>
          <p:txBody>
            <a:bodyPr wrap="square" rtlCol="0">
              <a:spAutoFit/>
            </a:bodyPr>
            <a:lstStyle/>
            <a:p>
              <a:r>
                <a:rPr lang="en-US" altLang="zh-CN" sz="3200" b="1" dirty="0">
                  <a:solidFill>
                    <a:schemeClr val="bg1"/>
                  </a:solidFill>
                  <a:latin typeface="+mn-lt"/>
                </a:rPr>
                <a:t>+</a:t>
              </a:r>
              <a:endParaRPr lang="zh-CN" altLang="en-US" sz="3200" b="1" dirty="0">
                <a:solidFill>
                  <a:schemeClr val="bg1"/>
                </a:solidFill>
                <a:latin typeface="+mn-lt"/>
              </a:endParaRPr>
            </a:p>
          </p:txBody>
        </p:sp>
      </p:grpSp>
      <p:grpSp>
        <p:nvGrpSpPr>
          <p:cNvPr id="73" name="组合 72"/>
          <p:cNvGrpSpPr/>
          <p:nvPr/>
        </p:nvGrpSpPr>
        <p:grpSpPr>
          <a:xfrm>
            <a:off x="4549415" y="4029665"/>
            <a:ext cx="1800000" cy="1800000"/>
            <a:chOff x="13910355" y="4477460"/>
            <a:chExt cx="1800000" cy="1800000"/>
          </a:xfrm>
        </p:grpSpPr>
        <p:pic>
          <p:nvPicPr>
            <p:cNvPr id="29" name="Picture 4" descr="Image result for smart washing machine 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103883" y="4670988"/>
              <a:ext cx="1412944" cy="1412944"/>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组合 101"/>
            <p:cNvGrpSpPr/>
            <p:nvPr/>
          </p:nvGrpSpPr>
          <p:grpSpPr>
            <a:xfrm>
              <a:off x="13910355" y="4477460"/>
              <a:ext cx="1800000" cy="1800000"/>
              <a:chOff x="7454625" y="2442018"/>
              <a:chExt cx="3107458" cy="3107458"/>
            </a:xfrm>
          </p:grpSpPr>
          <p:sp>
            <p:nvSpPr>
              <p:cNvPr id="68" name="圆形"/>
              <p:cNvSpPr/>
              <p:nvPr/>
            </p:nvSpPr>
            <p:spPr>
              <a:xfrm flipH="1">
                <a:off x="7454625" y="2442018"/>
                <a:ext cx="3107458" cy="3107458"/>
              </a:xfrm>
              <a:prstGeom prst="ellipse">
                <a:avLst/>
              </a:prstGeom>
              <a:solidFill>
                <a:schemeClr val="accent1">
                  <a:lumOff val="-7294"/>
                  <a:alpha val="31823"/>
                </a:schemeClr>
              </a:solidFill>
              <a:ln w="12700" cap="flat">
                <a:noFill/>
                <a:miter lim="400000"/>
              </a:ln>
              <a:effectLst/>
            </p:spPr>
            <p:txBody>
              <a:bodyPr wrap="square" lIns="51593" tIns="51593" rIns="51593" bIns="51593" numCol="1" anchor="ctr">
                <a:noAutofit/>
              </a:bodyPr>
              <a:lstStyle/>
              <a:p>
                <a:endParaRPr>
                  <a:latin typeface="+mn-lt"/>
                </a:endParaRPr>
              </a:p>
            </p:txBody>
          </p:sp>
          <p:sp>
            <p:nvSpPr>
              <p:cNvPr id="69" name="圆形"/>
              <p:cNvSpPr/>
              <p:nvPr/>
            </p:nvSpPr>
            <p:spPr>
              <a:xfrm rot="9873544" flipH="1">
                <a:off x="7454625" y="2442018"/>
                <a:ext cx="3107458" cy="3107458"/>
              </a:xfrm>
              <a:prstGeom prst="ellipse">
                <a:avLst/>
              </a:prstGeom>
              <a:ln w="28575">
                <a:solidFill>
                  <a:srgbClr val="FFFFFF"/>
                </a:solidFill>
                <a:prstDash val="sysDot"/>
                <a:miter lim="400000"/>
              </a:ln>
            </p:spPr>
            <p:txBody>
              <a:bodyPr lIns="51593" tIns="51593" rIns="51593" bIns="51593" anchor="ctr"/>
              <a:lstStyle/>
              <a:p>
                <a:endParaRPr>
                  <a:latin typeface="+mn-lt"/>
                </a:endParaRPr>
              </a:p>
            </p:txBody>
          </p:sp>
        </p:grpSp>
      </p:grpSp>
      <p:grpSp>
        <p:nvGrpSpPr>
          <p:cNvPr id="80" name="组合 79"/>
          <p:cNvGrpSpPr/>
          <p:nvPr/>
        </p:nvGrpSpPr>
        <p:grpSpPr>
          <a:xfrm>
            <a:off x="4549415" y="1645741"/>
            <a:ext cx="1800000" cy="1800000"/>
            <a:chOff x="13397412" y="-498748"/>
            <a:chExt cx="1800000" cy="1800000"/>
          </a:xfrm>
        </p:grpSpPr>
        <p:pic>
          <p:nvPicPr>
            <p:cNvPr id="28" name="图片 27" descr="6.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flipH="1">
              <a:off x="13452678" y="-147392"/>
              <a:ext cx="1537598" cy="1153200"/>
            </a:xfrm>
            <a:prstGeom prst="rect">
              <a:avLst/>
            </a:prstGeom>
            <a:effectLst/>
          </p:spPr>
        </p:pic>
        <p:grpSp>
          <p:nvGrpSpPr>
            <p:cNvPr id="70" name="组合 101"/>
            <p:cNvGrpSpPr/>
            <p:nvPr/>
          </p:nvGrpSpPr>
          <p:grpSpPr>
            <a:xfrm>
              <a:off x="13397412" y="-498748"/>
              <a:ext cx="1800000" cy="1800000"/>
              <a:chOff x="7454625" y="2442018"/>
              <a:chExt cx="3107458" cy="3107458"/>
            </a:xfrm>
          </p:grpSpPr>
          <p:sp>
            <p:nvSpPr>
              <p:cNvPr id="71" name="圆形"/>
              <p:cNvSpPr/>
              <p:nvPr/>
            </p:nvSpPr>
            <p:spPr>
              <a:xfrm flipH="1">
                <a:off x="7454625" y="2442018"/>
                <a:ext cx="3107458" cy="3107458"/>
              </a:xfrm>
              <a:prstGeom prst="ellipse">
                <a:avLst/>
              </a:prstGeom>
              <a:solidFill>
                <a:schemeClr val="accent1">
                  <a:lumOff val="-7294"/>
                  <a:alpha val="31823"/>
                </a:schemeClr>
              </a:solidFill>
              <a:ln w="12700" cap="flat">
                <a:noFill/>
                <a:miter lim="400000"/>
              </a:ln>
              <a:effectLst/>
            </p:spPr>
            <p:txBody>
              <a:bodyPr wrap="square" lIns="51593" tIns="51593" rIns="51593" bIns="51593" numCol="1" anchor="ctr">
                <a:noAutofit/>
              </a:bodyPr>
              <a:lstStyle/>
              <a:p>
                <a:endParaRPr>
                  <a:latin typeface="+mn-lt"/>
                </a:endParaRPr>
              </a:p>
            </p:txBody>
          </p:sp>
          <p:sp>
            <p:nvSpPr>
              <p:cNvPr id="72" name="圆形"/>
              <p:cNvSpPr/>
              <p:nvPr/>
            </p:nvSpPr>
            <p:spPr>
              <a:xfrm rot="9873544" flipH="1">
                <a:off x="7454625" y="2442018"/>
                <a:ext cx="3107458" cy="3107458"/>
              </a:xfrm>
              <a:prstGeom prst="ellipse">
                <a:avLst/>
              </a:prstGeom>
              <a:ln w="28575">
                <a:solidFill>
                  <a:srgbClr val="FFFFFF"/>
                </a:solidFill>
                <a:prstDash val="sysDot"/>
                <a:miter lim="400000"/>
              </a:ln>
            </p:spPr>
            <p:txBody>
              <a:bodyPr lIns="51593" tIns="51593" rIns="51593" bIns="51593" anchor="ctr"/>
              <a:lstStyle/>
              <a:p>
                <a:endParaRPr>
                  <a:latin typeface="+mn-lt"/>
                </a:endParaRPr>
              </a:p>
            </p:txBody>
          </p:sp>
        </p:grpSp>
      </p:grpSp>
      <p:grpSp>
        <p:nvGrpSpPr>
          <p:cNvPr id="75" name="组合 74"/>
          <p:cNvGrpSpPr/>
          <p:nvPr/>
        </p:nvGrpSpPr>
        <p:grpSpPr>
          <a:xfrm>
            <a:off x="8329835" y="1645741"/>
            <a:ext cx="1908311" cy="1800000"/>
            <a:chOff x="13190276" y="1407030"/>
            <a:chExt cx="1908311" cy="1800000"/>
          </a:xfrm>
        </p:grpSpPr>
        <p:grpSp>
          <p:nvGrpSpPr>
            <p:cNvPr id="61" name="组合 101"/>
            <p:cNvGrpSpPr/>
            <p:nvPr/>
          </p:nvGrpSpPr>
          <p:grpSpPr>
            <a:xfrm>
              <a:off x="13190276" y="1407030"/>
              <a:ext cx="1800000" cy="1800000"/>
              <a:chOff x="7454625" y="2442018"/>
              <a:chExt cx="3107458" cy="3107458"/>
            </a:xfrm>
          </p:grpSpPr>
          <p:sp>
            <p:nvSpPr>
              <p:cNvPr id="65" name="圆形"/>
              <p:cNvSpPr/>
              <p:nvPr/>
            </p:nvSpPr>
            <p:spPr>
              <a:xfrm flipH="1">
                <a:off x="7454625" y="2442018"/>
                <a:ext cx="3107458" cy="3107458"/>
              </a:xfrm>
              <a:prstGeom prst="ellipse">
                <a:avLst/>
              </a:prstGeom>
              <a:solidFill>
                <a:schemeClr val="accent1">
                  <a:lumOff val="-7294"/>
                  <a:alpha val="31823"/>
                </a:schemeClr>
              </a:solidFill>
              <a:ln w="12700" cap="flat">
                <a:noFill/>
                <a:miter lim="400000"/>
              </a:ln>
              <a:effectLst/>
            </p:spPr>
            <p:txBody>
              <a:bodyPr wrap="square" lIns="51593" tIns="51593" rIns="51593" bIns="51593" numCol="1" anchor="ctr">
                <a:noAutofit/>
              </a:bodyPr>
              <a:lstStyle/>
              <a:p>
                <a:endParaRPr>
                  <a:latin typeface="+mn-lt"/>
                </a:endParaRPr>
              </a:p>
            </p:txBody>
          </p:sp>
          <p:sp>
            <p:nvSpPr>
              <p:cNvPr id="66" name="圆形"/>
              <p:cNvSpPr/>
              <p:nvPr/>
            </p:nvSpPr>
            <p:spPr>
              <a:xfrm rot="9873544" flipH="1">
                <a:off x="7454625" y="2442018"/>
                <a:ext cx="3107458" cy="3107458"/>
              </a:xfrm>
              <a:prstGeom prst="ellipse">
                <a:avLst/>
              </a:prstGeom>
              <a:ln w="28575">
                <a:solidFill>
                  <a:srgbClr val="FFFFFF"/>
                </a:solidFill>
                <a:prstDash val="sysDot"/>
                <a:miter lim="400000"/>
              </a:ln>
            </p:spPr>
            <p:txBody>
              <a:bodyPr lIns="51593" tIns="51593" rIns="51593" bIns="51593" anchor="ctr"/>
              <a:lstStyle/>
              <a:p>
                <a:endParaRPr>
                  <a:latin typeface="+mn-lt"/>
                </a:endParaRPr>
              </a:p>
            </p:txBody>
          </p:sp>
        </p:grpSp>
        <p:pic>
          <p:nvPicPr>
            <p:cNvPr id="74" name="Picture 13" descr="C:\Users\swx289351.CHINA\Desktop\8ebb62b1a79c93c831ee0691410142aa.png"/>
            <p:cNvPicPr>
              <a:picLocks noChangeAspect="1" noChangeArrowheads="1"/>
            </p:cNvPicPr>
            <p:nvPr/>
          </p:nvPicPr>
          <p:blipFill>
            <a:blip r:embed="rId9" cstate="print">
              <a:lum bright="30000"/>
            </a:blip>
            <a:srcRect/>
            <a:stretch>
              <a:fillRect/>
            </a:stretch>
          </p:blipFill>
          <p:spPr bwMode="auto">
            <a:xfrm>
              <a:off x="13271594" y="1629594"/>
              <a:ext cx="1826993" cy="1419727"/>
            </a:xfrm>
            <a:prstGeom prst="rect">
              <a:avLst/>
            </a:prstGeom>
            <a:noFill/>
          </p:spPr>
        </p:pic>
      </p:grpSp>
      <p:grpSp>
        <p:nvGrpSpPr>
          <p:cNvPr id="79" name="组合 78"/>
          <p:cNvGrpSpPr/>
          <p:nvPr/>
        </p:nvGrpSpPr>
        <p:grpSpPr>
          <a:xfrm>
            <a:off x="768995" y="1645741"/>
            <a:ext cx="1800000" cy="1800000"/>
            <a:chOff x="8534273" y="-723992"/>
            <a:chExt cx="1800000" cy="1800000"/>
          </a:xfrm>
        </p:grpSpPr>
        <p:pic>
          <p:nvPicPr>
            <p:cNvPr id="25" name="图片 24" descr="智能燃气表.png"/>
            <p:cNvPicPr>
              <a:picLocks noChangeAspect="1"/>
            </p:cNvPicPr>
            <p:nvPr/>
          </p:nvPicPr>
          <p:blipFill>
            <a:blip r:embed="rId10" cstate="print"/>
            <a:stretch>
              <a:fillRect/>
            </a:stretch>
          </p:blipFill>
          <p:spPr>
            <a:xfrm>
              <a:off x="8652409" y="-654213"/>
              <a:ext cx="1563727" cy="1563727"/>
            </a:xfrm>
            <a:prstGeom prst="rect">
              <a:avLst/>
            </a:prstGeom>
          </p:spPr>
        </p:pic>
        <p:grpSp>
          <p:nvGrpSpPr>
            <p:cNvPr id="76" name="组合 101"/>
            <p:cNvGrpSpPr/>
            <p:nvPr/>
          </p:nvGrpSpPr>
          <p:grpSpPr>
            <a:xfrm>
              <a:off x="8534273" y="-723992"/>
              <a:ext cx="1800000" cy="1800000"/>
              <a:chOff x="7454625" y="2442018"/>
              <a:chExt cx="3107458" cy="3107458"/>
            </a:xfrm>
          </p:grpSpPr>
          <p:sp>
            <p:nvSpPr>
              <p:cNvPr id="77" name="圆形"/>
              <p:cNvSpPr/>
              <p:nvPr/>
            </p:nvSpPr>
            <p:spPr>
              <a:xfrm flipH="1">
                <a:off x="7454625" y="2442018"/>
                <a:ext cx="3107458" cy="3107458"/>
              </a:xfrm>
              <a:prstGeom prst="ellipse">
                <a:avLst/>
              </a:prstGeom>
              <a:solidFill>
                <a:schemeClr val="accent1">
                  <a:lumOff val="-7294"/>
                  <a:alpha val="31823"/>
                </a:schemeClr>
              </a:solidFill>
              <a:ln w="12700" cap="flat">
                <a:noFill/>
                <a:miter lim="400000"/>
              </a:ln>
              <a:effectLst/>
            </p:spPr>
            <p:txBody>
              <a:bodyPr wrap="square" lIns="51593" tIns="51593" rIns="51593" bIns="51593" numCol="1" anchor="ctr">
                <a:noAutofit/>
              </a:bodyPr>
              <a:lstStyle/>
              <a:p>
                <a:endParaRPr>
                  <a:latin typeface="+mn-lt"/>
                </a:endParaRPr>
              </a:p>
            </p:txBody>
          </p:sp>
          <p:sp>
            <p:nvSpPr>
              <p:cNvPr id="78" name="圆形"/>
              <p:cNvSpPr/>
              <p:nvPr/>
            </p:nvSpPr>
            <p:spPr>
              <a:xfrm rot="9873544" flipH="1">
                <a:off x="7454625" y="2442018"/>
                <a:ext cx="3107458" cy="3107458"/>
              </a:xfrm>
              <a:prstGeom prst="ellipse">
                <a:avLst/>
              </a:prstGeom>
              <a:ln w="28575">
                <a:solidFill>
                  <a:srgbClr val="FFFFFF"/>
                </a:solidFill>
                <a:prstDash val="sysDot"/>
                <a:miter lim="400000"/>
              </a:ln>
            </p:spPr>
            <p:txBody>
              <a:bodyPr lIns="51593" tIns="51593" rIns="51593" bIns="51593" anchor="ctr"/>
              <a:lstStyle/>
              <a:p>
                <a:endParaRPr>
                  <a:latin typeface="+mn-lt"/>
                </a:endParaRPr>
              </a:p>
            </p:txBody>
          </p:sp>
        </p:grpSp>
      </p:grpSp>
      <p:grpSp>
        <p:nvGrpSpPr>
          <p:cNvPr id="62" name="组合 31">
            <a:extLst>
              <a:ext uri="{FF2B5EF4-FFF2-40B4-BE49-F238E27FC236}">
                <a16:creationId xmlns:a16="http://schemas.microsoft.com/office/drawing/2014/main" id="{482E6B21-EDB5-4525-944B-B0D2826561AC}"/>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63" name="Picture 4" descr="C:\Users\Shi Xuebao\Desktop\平面处理\logo2.png">
              <a:extLst>
                <a:ext uri="{FF2B5EF4-FFF2-40B4-BE49-F238E27FC236}">
                  <a16:creationId xmlns:a16="http://schemas.microsoft.com/office/drawing/2014/main" id="{E2C0E6E8-C20C-4260-B947-C2E30C662F9B}"/>
                </a:ext>
              </a:extLst>
            </p:cNvPr>
            <p:cNvPicPr>
              <a:picLocks noChangeAspect="1" noChangeArrowheads="1"/>
            </p:cNvPicPr>
            <p:nvPr/>
          </p:nvPicPr>
          <p:blipFill>
            <a:blip r:embed="rId11" cstate="print"/>
            <a:srcRect/>
            <a:stretch>
              <a:fillRect/>
            </a:stretch>
          </p:blipFill>
          <p:spPr bwMode="auto">
            <a:xfrm>
              <a:off x="112713" y="122238"/>
              <a:ext cx="1152525" cy="581025"/>
            </a:xfrm>
            <a:prstGeom prst="rect">
              <a:avLst/>
            </a:prstGeom>
            <a:noFill/>
            <a:ln w="9525">
              <a:noFill/>
              <a:miter lim="800000"/>
              <a:headEnd/>
              <a:tailEnd/>
            </a:ln>
          </p:spPr>
        </p:pic>
        <p:cxnSp>
          <p:nvCxnSpPr>
            <p:cNvPr id="64" name="直接连接符 8">
              <a:extLst>
                <a:ext uri="{FF2B5EF4-FFF2-40B4-BE49-F238E27FC236}">
                  <a16:creationId xmlns:a16="http://schemas.microsoft.com/office/drawing/2014/main" id="{E7805CDD-88BE-4379-95A8-EA7937F3284B}"/>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81" name="直接连接符 9">
              <a:extLst>
                <a:ext uri="{FF2B5EF4-FFF2-40B4-BE49-F238E27FC236}">
                  <a16:creationId xmlns:a16="http://schemas.microsoft.com/office/drawing/2014/main" id="{88549A9B-36EA-4EAB-8239-34372C5C0CCE}"/>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82" name="直接连接符 10">
              <a:extLst>
                <a:ext uri="{FF2B5EF4-FFF2-40B4-BE49-F238E27FC236}">
                  <a16:creationId xmlns:a16="http://schemas.microsoft.com/office/drawing/2014/main" id="{22AE582D-4045-487C-B8B3-5F3DF471E788}"/>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3615355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0"/>
          <p:cNvSpPr txBox="1">
            <a:spLocks/>
          </p:cNvSpPr>
          <p:nvPr/>
        </p:nvSpPr>
        <p:spPr>
          <a:xfrm>
            <a:off x="669037" y="493174"/>
            <a:ext cx="11343308" cy="779055"/>
          </a:xfrm>
          <a:prstGeom prst="rect">
            <a:avLst/>
          </a:prstGeom>
        </p:spPr>
        <p:txBody>
          <a:bodyPr lIns="91437" tIns="45719" rIns="91437" bIns="45719">
            <a:noAutofit/>
          </a:bodyPr>
          <a:lstStyle>
            <a:lvl1pPr algn="ctr" defTabSz="1219362" rtl="0" eaLnBrk="1" latinLnBrk="0" hangingPunct="1">
              <a:spcBef>
                <a:spcPct val="0"/>
              </a:spcBef>
              <a:buNone/>
              <a:defRPr sz="5900" kern="1200">
                <a:solidFill>
                  <a:schemeClr val="bg1">
                    <a:lumMod val="85000"/>
                  </a:schemeClr>
                </a:solidFill>
                <a:latin typeface="+mj-lt"/>
                <a:ea typeface="+mj-ea"/>
                <a:cs typeface="+mj-cs"/>
              </a:defRPr>
            </a:lvl1pPr>
          </a:lstStyle>
          <a:p>
            <a:pPr algn="l"/>
            <a:r>
              <a:rPr lang="zh-CN" altLang="en-US" sz="3601" b="1" dirty="0"/>
              <a:t>部分合作伙伴心声</a:t>
            </a:r>
          </a:p>
        </p:txBody>
      </p:sp>
      <p:sp>
        <p:nvSpPr>
          <p:cNvPr id="4" name="矩形 3"/>
          <p:cNvSpPr/>
          <p:nvPr/>
        </p:nvSpPr>
        <p:spPr>
          <a:xfrm>
            <a:off x="669037" y="1385109"/>
            <a:ext cx="11343308" cy="5016758"/>
          </a:xfrm>
          <a:prstGeom prst="rect">
            <a:avLst/>
          </a:prstGeom>
        </p:spPr>
        <p:txBody>
          <a:bodyPr wrap="square">
            <a:spAutoFit/>
          </a:bodyPr>
          <a:lstStyle/>
          <a:p>
            <a:r>
              <a:rPr lang="zh-CN" altLang="en-US" sz="2000" b="1" dirty="0">
                <a:solidFill>
                  <a:srgbClr val="FFC000"/>
                </a:solidFill>
                <a:latin typeface="+mn-ea"/>
              </a:rPr>
              <a:t>新奥燃气</a:t>
            </a:r>
            <a:r>
              <a:rPr lang="zh-CN" altLang="en-US" sz="2000" dirty="0">
                <a:solidFill>
                  <a:schemeClr val="bg1"/>
                </a:solidFill>
                <a:latin typeface="+mn-ea"/>
              </a:rPr>
              <a:t>：电信的物联网开放平台在</a:t>
            </a:r>
            <a:r>
              <a:rPr lang="en-US" altLang="zh-CN" sz="2000" dirty="0">
                <a:solidFill>
                  <a:schemeClr val="bg1"/>
                </a:solidFill>
                <a:latin typeface="+mn-ea"/>
              </a:rPr>
              <a:t>NB-IoT</a:t>
            </a:r>
            <a:r>
              <a:rPr lang="zh-CN" altLang="en-US" sz="2000" dirty="0">
                <a:solidFill>
                  <a:schemeClr val="bg1"/>
                </a:solidFill>
                <a:latin typeface="+mn-ea"/>
              </a:rPr>
              <a:t>系统中的应用，大大提高了我们在燃气表开发过程中的效率，统一了数据的入口，大大减少了我们在不同地区进行产品推广的复杂程度。</a:t>
            </a:r>
            <a:endParaRPr lang="en-US" altLang="zh-CN" sz="2000" dirty="0">
              <a:solidFill>
                <a:schemeClr val="bg1"/>
              </a:solidFill>
              <a:latin typeface="+mn-ea"/>
            </a:endParaRPr>
          </a:p>
          <a:p>
            <a:endParaRPr lang="en-US" altLang="zh-CN" sz="2000" dirty="0">
              <a:solidFill>
                <a:schemeClr val="bg1"/>
              </a:solidFill>
              <a:latin typeface="+mn-ea"/>
            </a:endParaRPr>
          </a:p>
          <a:p>
            <a:r>
              <a:rPr lang="zh-CN" altLang="en-US" sz="2000" b="1" dirty="0">
                <a:solidFill>
                  <a:srgbClr val="FFC000"/>
                </a:solidFill>
                <a:latin typeface="+mn-ea"/>
              </a:rPr>
              <a:t>智润公司</a:t>
            </a:r>
            <a:r>
              <a:rPr lang="zh-CN" altLang="en-US" sz="2000" dirty="0">
                <a:solidFill>
                  <a:schemeClr val="bg1"/>
                </a:solidFill>
                <a:latin typeface="+mn-ea"/>
              </a:rPr>
              <a:t>：</a:t>
            </a:r>
            <a:r>
              <a:rPr lang="en-US" altLang="zh-CN" sz="2000" dirty="0">
                <a:solidFill>
                  <a:schemeClr val="bg1"/>
                </a:solidFill>
                <a:latin typeface="+mn-ea"/>
              </a:rPr>
              <a:t>2016</a:t>
            </a:r>
            <a:r>
              <a:rPr lang="zh-CN" altLang="en-US" sz="2000" dirty="0">
                <a:solidFill>
                  <a:schemeClr val="bg1"/>
                </a:solidFill>
                <a:latin typeface="+mn-ea"/>
              </a:rPr>
              <a:t>年</a:t>
            </a:r>
            <a:r>
              <a:rPr lang="en-US" altLang="zh-CN" sz="2000" dirty="0">
                <a:solidFill>
                  <a:schemeClr val="bg1"/>
                </a:solidFill>
                <a:latin typeface="+mn-ea"/>
              </a:rPr>
              <a:t>10</a:t>
            </a:r>
            <a:r>
              <a:rPr lang="zh-CN" altLang="en-US" sz="2000" dirty="0">
                <a:solidFill>
                  <a:schemeClr val="bg1"/>
                </a:solidFill>
                <a:latin typeface="+mn-ea"/>
              </a:rPr>
              <a:t>月</a:t>
            </a:r>
            <a:r>
              <a:rPr lang="en-US" altLang="zh-CN" sz="2000" dirty="0">
                <a:solidFill>
                  <a:schemeClr val="bg1"/>
                </a:solidFill>
                <a:latin typeface="+mn-ea"/>
              </a:rPr>
              <a:t>17</a:t>
            </a:r>
            <a:r>
              <a:rPr lang="zh-CN" altLang="en-US" sz="2000" dirty="0">
                <a:solidFill>
                  <a:schemeClr val="bg1"/>
                </a:solidFill>
                <a:latin typeface="+mn-ea"/>
              </a:rPr>
              <a:t>日，我司与中国电信福建公司签定了物联网战略合作协议，共同推进建设福建</a:t>
            </a:r>
            <a:r>
              <a:rPr lang="en-US" altLang="zh-CN" sz="2000" dirty="0">
                <a:solidFill>
                  <a:schemeClr val="bg1"/>
                </a:solidFill>
                <a:latin typeface="+mn-ea"/>
              </a:rPr>
              <a:t>NB-IoT</a:t>
            </a:r>
            <a:r>
              <a:rPr lang="zh-CN" altLang="en-US" sz="2000" dirty="0">
                <a:solidFill>
                  <a:schemeClr val="bg1"/>
                </a:solidFill>
                <a:latin typeface="+mn-ea"/>
              </a:rPr>
              <a:t>水务商用部署。当前超过</a:t>
            </a:r>
            <a:r>
              <a:rPr lang="en-US" altLang="zh-CN" sz="2000" dirty="0">
                <a:solidFill>
                  <a:schemeClr val="bg1"/>
                </a:solidFill>
                <a:latin typeface="+mn-ea"/>
              </a:rPr>
              <a:t>1</a:t>
            </a:r>
            <a:r>
              <a:rPr lang="zh-CN" altLang="en-US" sz="2000" dirty="0">
                <a:solidFill>
                  <a:schemeClr val="bg1"/>
                </a:solidFill>
                <a:latin typeface="+mn-ea"/>
              </a:rPr>
              <a:t>万个水表已在福州居民小区进行布放运行，连接在中国电信物联网开放平台上，目前运行状态理想，该平台极大的满足了我司水表的连接率及数据回传及时率要求。</a:t>
            </a:r>
            <a:endParaRPr lang="en-US" altLang="zh-CN" sz="2000" dirty="0">
              <a:solidFill>
                <a:schemeClr val="bg1"/>
              </a:solidFill>
              <a:latin typeface="+mn-ea"/>
            </a:endParaRPr>
          </a:p>
          <a:p>
            <a:endParaRPr lang="en-US" altLang="zh-CN" sz="2000" dirty="0">
              <a:solidFill>
                <a:schemeClr val="bg1"/>
              </a:solidFill>
              <a:latin typeface="+mn-ea"/>
            </a:endParaRPr>
          </a:p>
          <a:p>
            <a:r>
              <a:rPr lang="zh-CN" altLang="en-US" sz="2000" b="1" dirty="0">
                <a:solidFill>
                  <a:srgbClr val="FFC000"/>
                </a:solidFill>
                <a:latin typeface="+mn-ea"/>
              </a:rPr>
              <a:t>金卡智能</a:t>
            </a:r>
            <a:r>
              <a:rPr lang="zh-CN" altLang="en-US" sz="2000" dirty="0">
                <a:solidFill>
                  <a:schemeClr val="bg1"/>
                </a:solidFill>
                <a:latin typeface="+mn-ea"/>
              </a:rPr>
              <a:t>：不同供应商生产的智能气表通讯方式不统一，燃气企业需耗费大量人力物力解决智慧气表间的互联互通问题，我们在电信物联网开放平台上制定了燃气设备标准化数据模型（</a:t>
            </a:r>
            <a:r>
              <a:rPr lang="en-US" altLang="zh-CN" sz="2000" dirty="0">
                <a:solidFill>
                  <a:schemeClr val="bg1"/>
                </a:solidFill>
                <a:latin typeface="+mn-ea"/>
              </a:rPr>
              <a:t>Profile</a:t>
            </a:r>
            <a:r>
              <a:rPr lang="zh-CN" altLang="en-US" sz="2000" dirty="0">
                <a:solidFill>
                  <a:schemeClr val="bg1"/>
                </a:solidFill>
                <a:latin typeface="+mn-ea"/>
              </a:rPr>
              <a:t>），通过平台的终端设备插件实现南向多种燃气设备快速集成，从原先</a:t>
            </a:r>
            <a:r>
              <a:rPr lang="en-US" altLang="zh-CN" sz="2000" dirty="0">
                <a:solidFill>
                  <a:schemeClr val="bg1"/>
                </a:solidFill>
                <a:latin typeface="+mn-ea"/>
              </a:rPr>
              <a:t>2</a:t>
            </a:r>
            <a:r>
              <a:rPr lang="zh-CN" altLang="en-US" sz="2000" dirty="0">
                <a:solidFill>
                  <a:schemeClr val="bg1"/>
                </a:solidFill>
                <a:latin typeface="+mn-ea"/>
              </a:rPr>
              <a:t>周集成一款终端缩短为数小时。</a:t>
            </a:r>
            <a:endParaRPr lang="en-US" altLang="zh-CN" sz="2000" dirty="0">
              <a:solidFill>
                <a:schemeClr val="bg1"/>
              </a:solidFill>
              <a:latin typeface="+mn-ea"/>
            </a:endParaRPr>
          </a:p>
          <a:p>
            <a:endParaRPr lang="en-US" altLang="zh-CN" sz="2000" dirty="0">
              <a:solidFill>
                <a:schemeClr val="bg1"/>
              </a:solidFill>
              <a:latin typeface="+mn-ea"/>
            </a:endParaRPr>
          </a:p>
          <a:p>
            <a:r>
              <a:rPr lang="zh-CN" altLang="en-US" sz="2000" b="1" dirty="0">
                <a:solidFill>
                  <a:srgbClr val="FFC000"/>
                </a:solidFill>
                <a:latin typeface="+mn-ea"/>
              </a:rPr>
              <a:t>泰华科技</a:t>
            </a:r>
            <a:r>
              <a:rPr lang="zh-CN" altLang="en-US" sz="2000" dirty="0">
                <a:solidFill>
                  <a:schemeClr val="bg1"/>
                </a:solidFill>
                <a:latin typeface="+mn-ea"/>
              </a:rPr>
              <a:t>：现有的照明设施故障主要靠人工排查方式，工作量巨大，运维效率低、成本高。我们依托中国电信物联网开放平台，实现单灯“在线巡测”，及时发现路灯故障并精准定界，实现定向运维、主动服务，减轻劳动强度，提高路灯运维效率，降低运维成本</a:t>
            </a:r>
          </a:p>
          <a:p>
            <a:endParaRPr lang="zh-CN" altLang="en-US" sz="2000" dirty="0">
              <a:solidFill>
                <a:schemeClr val="bg1"/>
              </a:solidFill>
              <a:latin typeface="+mn-ea"/>
            </a:endParaRPr>
          </a:p>
        </p:txBody>
      </p:sp>
      <p:grpSp>
        <p:nvGrpSpPr>
          <p:cNvPr id="9" name="组合 31">
            <a:extLst>
              <a:ext uri="{FF2B5EF4-FFF2-40B4-BE49-F238E27FC236}">
                <a16:creationId xmlns:a16="http://schemas.microsoft.com/office/drawing/2014/main" id="{54724CCF-E87D-4562-B2C1-2FE5E1C995D0}"/>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15" name="Picture 4" descr="C:\Users\Shi Xuebao\Desktop\平面处理\logo2.png">
              <a:extLst>
                <a:ext uri="{FF2B5EF4-FFF2-40B4-BE49-F238E27FC236}">
                  <a16:creationId xmlns:a16="http://schemas.microsoft.com/office/drawing/2014/main" id="{9A134959-7234-4071-AAA2-F2138E64CA88}"/>
                </a:ext>
              </a:extLst>
            </p:cNvPr>
            <p:cNvPicPr>
              <a:picLocks noChangeAspect="1" noChangeArrowheads="1"/>
            </p:cNvPicPr>
            <p:nvPr/>
          </p:nvPicPr>
          <p:blipFill>
            <a:blip r:embed="rId2" cstate="print"/>
            <a:srcRect/>
            <a:stretch>
              <a:fillRect/>
            </a:stretch>
          </p:blipFill>
          <p:spPr bwMode="auto">
            <a:xfrm>
              <a:off x="112713" y="122238"/>
              <a:ext cx="1152525" cy="581025"/>
            </a:xfrm>
            <a:prstGeom prst="rect">
              <a:avLst/>
            </a:prstGeom>
            <a:noFill/>
            <a:ln w="9525">
              <a:noFill/>
              <a:miter lim="800000"/>
              <a:headEnd/>
              <a:tailEnd/>
            </a:ln>
          </p:spPr>
        </p:pic>
        <p:cxnSp>
          <p:nvCxnSpPr>
            <p:cNvPr id="16" name="直接连接符 8">
              <a:extLst>
                <a:ext uri="{FF2B5EF4-FFF2-40B4-BE49-F238E27FC236}">
                  <a16:creationId xmlns:a16="http://schemas.microsoft.com/office/drawing/2014/main" id="{371C56A3-840B-4BFF-A431-4146C3817A37}"/>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7" name="直接连接符 9">
              <a:extLst>
                <a:ext uri="{FF2B5EF4-FFF2-40B4-BE49-F238E27FC236}">
                  <a16:creationId xmlns:a16="http://schemas.microsoft.com/office/drawing/2014/main" id="{BE482BEF-540B-4D11-AB5F-9A22FA267B08}"/>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8" name="直接连接符 10">
              <a:extLst>
                <a:ext uri="{FF2B5EF4-FFF2-40B4-BE49-F238E27FC236}">
                  <a16:creationId xmlns:a16="http://schemas.microsoft.com/office/drawing/2014/main" id="{E8886BD0-F504-4848-B291-1D456938512F}"/>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 descr="\\Bchief-sever180\共享\华为\2015\4月\D-201504888-分析师大会胶片美化项目-张俊-严、燕\素材库\星空\shutterstock_216490804.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111" y="0"/>
            <a:ext cx="12193066" cy="6859588"/>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0799" y="-72008"/>
            <a:ext cx="12290275" cy="6958186"/>
          </a:xfrm>
          <a:prstGeom prst="rect">
            <a:avLst/>
          </a:prstGeom>
          <a:gradFill flip="none" rotWithShape="1">
            <a:gsLst>
              <a:gs pos="0">
                <a:schemeClr val="tx1"/>
              </a:gs>
              <a:gs pos="100000">
                <a:schemeClr val="tx1">
                  <a:alpha val="2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标题 1"/>
          <p:cNvSpPr txBox="1">
            <a:spLocks/>
          </p:cNvSpPr>
          <p:nvPr>
            <p:custDataLst>
              <p:tags r:id="rId1"/>
            </p:custDataLst>
          </p:nvPr>
        </p:nvSpPr>
        <p:spPr>
          <a:xfrm>
            <a:off x="582613" y="485541"/>
            <a:ext cx="11625477" cy="745936"/>
          </a:xfrm>
          <a:prstGeom prst="rect">
            <a:avLst/>
          </a:prstGeom>
        </p:spPr>
        <p:txBody>
          <a:bodyPr vert="horz" lIns="91437" tIns="45719" rIns="91437" bIns="45719" rtlCol="0" anchor="ctr">
            <a:noAutofit/>
          </a:bodyPr>
          <a:lstStyle>
            <a:lvl1pPr marR="0" indent="0" defTabSz="1219444" fontAlgn="auto">
              <a:lnSpc>
                <a:spcPct val="100000"/>
              </a:lnSpc>
              <a:spcBef>
                <a:spcPct val="0"/>
              </a:spcBef>
              <a:spcAft>
                <a:spcPts val="0"/>
              </a:spcAft>
              <a:buClrTx/>
              <a:buSzTx/>
              <a:buFontTx/>
              <a:buNone/>
              <a:tabLst/>
              <a:defRPr sz="3600" b="1" baseline="0">
                <a:solidFill>
                  <a:schemeClr val="bg1"/>
                </a:solidFill>
                <a:effectLst>
                  <a:outerShdw blurRad="38100" dist="38100" dir="2700000" algn="tl">
                    <a:srgbClr val="000000">
                      <a:alpha val="43137"/>
                    </a:srgbClr>
                  </a:outerShdw>
                </a:effectLst>
                <a:latin typeface="+mn-ea"/>
                <a:cs typeface="Arial" panose="020B0604020202020204" pitchFamily="34" charset="0"/>
              </a:defRPr>
            </a:lvl1pPr>
          </a:lstStyle>
          <a:p>
            <a:r>
              <a:rPr lang="zh-CN" altLang="en-US" sz="3200" dirty="0">
                <a:solidFill>
                  <a:schemeClr val="bg1">
                    <a:lumMod val="85000"/>
                  </a:schemeClr>
                </a:solidFill>
                <a:latin typeface="+mj-lt"/>
                <a:ea typeface="+mj-ea"/>
                <a:cs typeface="+mj-cs"/>
              </a:rPr>
              <a:t>便捷高效，四步完成平台接入</a:t>
            </a:r>
          </a:p>
        </p:txBody>
      </p:sp>
      <p:sp>
        <p:nvSpPr>
          <p:cNvPr id="29" name="圆角矩形 57">
            <a:extLst>
              <a:ext uri="{FF2B5EF4-FFF2-40B4-BE49-F238E27FC236}">
                <a16:creationId xmlns:a16="http://schemas.microsoft.com/office/drawing/2014/main" id="{D1851A05-78F8-47BD-86DA-B176F65379B1}"/>
              </a:ext>
            </a:extLst>
          </p:cNvPr>
          <p:cNvSpPr/>
          <p:nvPr/>
        </p:nvSpPr>
        <p:spPr>
          <a:xfrm>
            <a:off x="841003" y="2639346"/>
            <a:ext cx="1584176" cy="2391291"/>
          </a:xfrm>
          <a:prstGeom prst="roundRect">
            <a:avLst>
              <a:gd name="adj" fmla="val 939"/>
            </a:avLst>
          </a:prstGeom>
          <a:solidFill>
            <a:schemeClr val="bg1">
              <a:lumMod val="65000"/>
              <a:alpha val="20000"/>
            </a:schemeClr>
          </a:solid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latin typeface="微软雅黑" panose="020B0503020204020204" pitchFamily="34" charset="-122"/>
                <a:ea typeface="微软雅黑" panose="020B0503020204020204" pitchFamily="34" charset="-122"/>
              </a:rPr>
              <a:t>申请平台</a:t>
            </a:r>
            <a:endParaRPr lang="en-US" altLang="zh-CN" sz="2000" b="1" dirty="0">
              <a:latin typeface="微软雅黑" panose="020B0503020204020204" pitchFamily="34" charset="-122"/>
              <a:ea typeface="微软雅黑" panose="020B0503020204020204" pitchFamily="34" charset="-122"/>
            </a:endParaRPr>
          </a:p>
          <a:p>
            <a:pPr algn="ctr">
              <a:defRPr/>
            </a:pPr>
            <a:r>
              <a:rPr lang="zh-CN" altLang="en-US" sz="2000" b="1" dirty="0">
                <a:latin typeface="微软雅黑" panose="020B0503020204020204" pitchFamily="34" charset="-122"/>
                <a:ea typeface="微软雅黑" panose="020B0503020204020204" pitchFamily="34" charset="-122"/>
              </a:rPr>
              <a:t>测试账号</a:t>
            </a:r>
          </a:p>
        </p:txBody>
      </p:sp>
      <p:pic>
        <p:nvPicPr>
          <p:cNvPr id="30" name="Picture 3" descr="C:\Program Files\Microsoft Resource DVD Artwork\DVD_ART\Artwork_Imagery\Shapes and Graphics\Arrows - arrow\Curved\up green arrow.png">
            <a:extLst>
              <a:ext uri="{FF2B5EF4-FFF2-40B4-BE49-F238E27FC236}">
                <a16:creationId xmlns:a16="http://schemas.microsoft.com/office/drawing/2014/main" id="{197146ED-CD4B-45DB-A8BF-94B5B37313FC}"/>
              </a:ext>
            </a:extLst>
          </p:cNvPr>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rot="5400000">
            <a:off x="2763563" y="3189651"/>
            <a:ext cx="643380" cy="813555"/>
          </a:xfrm>
          <a:prstGeom prst="rect">
            <a:avLst/>
          </a:prstGeom>
          <a:noFill/>
          <a:ln w="9525">
            <a:noFill/>
            <a:miter lim="800000"/>
            <a:headEnd/>
            <a:tailEnd/>
          </a:ln>
          <a:effectLst>
            <a:outerShdw blurRad="152400" dist="317500" dir="5400000" sx="90000" sy="-19000" rotWithShape="0">
              <a:prstClr val="black">
                <a:alpha val="15000"/>
              </a:prstClr>
            </a:outerShdw>
            <a:reflection blurRad="6350" stA="50000" endA="300" endPos="55000" dir="5400000" sy="-100000" algn="bl" rotWithShape="0"/>
          </a:effectLst>
        </p:spPr>
      </p:pic>
      <p:sp>
        <p:nvSpPr>
          <p:cNvPr id="31" name="圆角矩形 57">
            <a:extLst>
              <a:ext uri="{FF2B5EF4-FFF2-40B4-BE49-F238E27FC236}">
                <a16:creationId xmlns:a16="http://schemas.microsoft.com/office/drawing/2014/main" id="{94AA38C2-194A-445E-A580-EC0DBE3E5B50}"/>
              </a:ext>
            </a:extLst>
          </p:cNvPr>
          <p:cNvSpPr/>
          <p:nvPr/>
        </p:nvSpPr>
        <p:spPr>
          <a:xfrm>
            <a:off x="3745326" y="2637706"/>
            <a:ext cx="1584176" cy="2391291"/>
          </a:xfrm>
          <a:prstGeom prst="roundRect">
            <a:avLst>
              <a:gd name="adj" fmla="val 939"/>
            </a:avLst>
          </a:prstGeom>
          <a:solidFill>
            <a:schemeClr val="bg1">
              <a:lumMod val="65000"/>
              <a:alpha val="20000"/>
            </a:schemeClr>
          </a:solid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latin typeface="微软雅黑" panose="020B0503020204020204" pitchFamily="34" charset="-122"/>
                <a:ea typeface="微软雅黑" panose="020B0503020204020204" pitchFamily="34" charset="-122"/>
              </a:rPr>
              <a:t>对接必要</a:t>
            </a:r>
            <a:endParaRPr lang="en-US" altLang="zh-CN" sz="2000" b="1" dirty="0">
              <a:latin typeface="微软雅黑" panose="020B0503020204020204" pitchFamily="34" charset="-122"/>
              <a:ea typeface="微软雅黑" panose="020B0503020204020204" pitchFamily="34" charset="-122"/>
            </a:endParaRPr>
          </a:p>
          <a:p>
            <a:pPr algn="ctr">
              <a:defRPr/>
            </a:pPr>
            <a:r>
              <a:rPr lang="zh-CN" altLang="en-US" sz="2000" b="1" dirty="0">
                <a:latin typeface="微软雅黑" panose="020B0503020204020204" pitchFamily="34" charset="-122"/>
                <a:ea typeface="微软雅黑" panose="020B0503020204020204" pitchFamily="34" charset="-122"/>
              </a:rPr>
              <a:t>插件开发</a:t>
            </a:r>
          </a:p>
        </p:txBody>
      </p:sp>
      <p:sp>
        <p:nvSpPr>
          <p:cNvPr id="32" name="圆角矩形 57">
            <a:extLst>
              <a:ext uri="{FF2B5EF4-FFF2-40B4-BE49-F238E27FC236}">
                <a16:creationId xmlns:a16="http://schemas.microsoft.com/office/drawing/2014/main" id="{7ECE1DF8-B4E3-4C55-A189-9B2F161D4285}"/>
              </a:ext>
            </a:extLst>
          </p:cNvPr>
          <p:cNvSpPr/>
          <p:nvPr/>
        </p:nvSpPr>
        <p:spPr>
          <a:xfrm>
            <a:off x="6649649" y="2651093"/>
            <a:ext cx="1584176" cy="2391291"/>
          </a:xfrm>
          <a:prstGeom prst="roundRect">
            <a:avLst>
              <a:gd name="adj" fmla="val 939"/>
            </a:avLst>
          </a:prstGeom>
          <a:solidFill>
            <a:schemeClr val="bg1">
              <a:lumMod val="65000"/>
              <a:alpha val="20000"/>
            </a:schemeClr>
          </a:solid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latin typeface="微软雅黑" panose="020B0503020204020204" pitchFamily="34" charset="-122"/>
                <a:ea typeface="微软雅黑" panose="020B0503020204020204" pitchFamily="34" charset="-122"/>
              </a:rPr>
              <a:t>接入适配</a:t>
            </a:r>
            <a:endParaRPr lang="en-US" altLang="zh-CN" sz="2000" b="1" dirty="0">
              <a:latin typeface="微软雅黑" panose="020B0503020204020204" pitchFamily="34" charset="-122"/>
              <a:ea typeface="微软雅黑" panose="020B0503020204020204" pitchFamily="34" charset="-122"/>
            </a:endParaRPr>
          </a:p>
          <a:p>
            <a:pPr algn="ctr">
              <a:defRPr/>
            </a:pPr>
            <a:r>
              <a:rPr lang="zh-CN" altLang="en-US" sz="2000" b="1" dirty="0">
                <a:latin typeface="微软雅黑" panose="020B0503020204020204" pitchFamily="34" charset="-122"/>
                <a:ea typeface="微软雅黑" panose="020B0503020204020204" pitchFamily="34" charset="-122"/>
              </a:rPr>
              <a:t>验证成功</a:t>
            </a:r>
          </a:p>
        </p:txBody>
      </p:sp>
      <p:pic>
        <p:nvPicPr>
          <p:cNvPr id="33" name="Picture 3" descr="C:\Program Files\Microsoft Resource DVD Artwork\DVD_ART\Artwork_Imagery\Shapes and Graphics\Arrows - arrow\Curved\up green arrow.png">
            <a:extLst>
              <a:ext uri="{FF2B5EF4-FFF2-40B4-BE49-F238E27FC236}">
                <a16:creationId xmlns:a16="http://schemas.microsoft.com/office/drawing/2014/main" id="{69616FD8-D895-4EF8-ABA1-99618BE589B3}"/>
              </a:ext>
            </a:extLst>
          </p:cNvPr>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rot="5400000">
            <a:off x="8572209" y="3201398"/>
            <a:ext cx="643380" cy="813555"/>
          </a:xfrm>
          <a:prstGeom prst="rect">
            <a:avLst/>
          </a:prstGeom>
          <a:noFill/>
          <a:ln w="9525">
            <a:noFill/>
            <a:miter lim="800000"/>
            <a:headEnd/>
            <a:tailEnd/>
          </a:ln>
          <a:effectLst>
            <a:outerShdw blurRad="152400" dist="317500" dir="5400000" sx="90000" sy="-19000" rotWithShape="0">
              <a:prstClr val="black">
                <a:alpha val="15000"/>
              </a:prstClr>
            </a:outerShdw>
            <a:reflection blurRad="6350" stA="50000" endA="300" endPos="55000" dir="5400000" sy="-100000" algn="bl" rotWithShape="0"/>
          </a:effectLst>
        </p:spPr>
      </p:pic>
      <p:pic>
        <p:nvPicPr>
          <p:cNvPr id="34" name="Picture 3" descr="C:\Program Files\Microsoft Resource DVD Artwork\DVD_ART\Artwork_Imagery\Shapes and Graphics\Arrows - arrow\Curved\up green arrow.png">
            <a:extLst>
              <a:ext uri="{FF2B5EF4-FFF2-40B4-BE49-F238E27FC236}">
                <a16:creationId xmlns:a16="http://schemas.microsoft.com/office/drawing/2014/main" id="{F5CDC268-E326-41FD-8944-F96AC601DDCF}"/>
              </a:ext>
            </a:extLst>
          </p:cNvPr>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rot="5400000">
            <a:off x="5667886" y="3189652"/>
            <a:ext cx="643380" cy="813555"/>
          </a:xfrm>
          <a:prstGeom prst="rect">
            <a:avLst/>
          </a:prstGeom>
          <a:noFill/>
          <a:ln w="9525">
            <a:noFill/>
            <a:miter lim="800000"/>
            <a:headEnd/>
            <a:tailEnd/>
          </a:ln>
          <a:effectLst>
            <a:outerShdw blurRad="152400" dist="317500" dir="5400000" sx="90000" sy="-19000" rotWithShape="0">
              <a:prstClr val="black">
                <a:alpha val="15000"/>
              </a:prstClr>
            </a:outerShdw>
            <a:reflection blurRad="6350" stA="50000" endA="300" endPos="55000" dir="5400000" sy="-100000" algn="bl" rotWithShape="0"/>
          </a:effectLst>
        </p:spPr>
      </p:pic>
      <p:sp>
        <p:nvSpPr>
          <p:cNvPr id="35" name="圆角矩形 57">
            <a:extLst>
              <a:ext uri="{FF2B5EF4-FFF2-40B4-BE49-F238E27FC236}">
                <a16:creationId xmlns:a16="http://schemas.microsoft.com/office/drawing/2014/main" id="{4EBA532F-A499-47F5-8FAF-96FB6A980900}"/>
              </a:ext>
            </a:extLst>
          </p:cNvPr>
          <p:cNvSpPr/>
          <p:nvPr/>
        </p:nvSpPr>
        <p:spPr>
          <a:xfrm>
            <a:off x="9553971" y="2651093"/>
            <a:ext cx="1584176" cy="2391291"/>
          </a:xfrm>
          <a:prstGeom prst="roundRect">
            <a:avLst>
              <a:gd name="adj" fmla="val 939"/>
            </a:avLst>
          </a:prstGeom>
          <a:solidFill>
            <a:schemeClr val="bg1">
              <a:lumMod val="65000"/>
              <a:alpha val="20000"/>
            </a:schemeClr>
          </a:solid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latin typeface="微软雅黑" panose="020B0503020204020204" pitchFamily="34" charset="-122"/>
                <a:ea typeface="微软雅黑" panose="020B0503020204020204" pitchFamily="34" charset="-122"/>
              </a:rPr>
              <a:t>获得平台</a:t>
            </a:r>
            <a:endParaRPr lang="en-US" altLang="zh-CN" sz="2000" b="1" dirty="0">
              <a:latin typeface="微软雅黑" panose="020B0503020204020204" pitchFamily="34" charset="-122"/>
              <a:ea typeface="微软雅黑" panose="020B0503020204020204" pitchFamily="34" charset="-122"/>
            </a:endParaRPr>
          </a:p>
          <a:p>
            <a:pPr algn="ctr">
              <a:defRPr/>
            </a:pPr>
            <a:r>
              <a:rPr lang="zh-CN" altLang="en-US" sz="2000" b="1" dirty="0">
                <a:latin typeface="微软雅黑" panose="020B0503020204020204" pitchFamily="34" charset="-122"/>
                <a:ea typeface="微软雅黑" panose="020B0503020204020204" pitchFamily="34" charset="-122"/>
              </a:rPr>
              <a:t>生产账号</a:t>
            </a:r>
          </a:p>
        </p:txBody>
      </p:sp>
      <p:sp>
        <p:nvSpPr>
          <p:cNvPr id="36" name="圆角矩形 57">
            <a:extLst>
              <a:ext uri="{FF2B5EF4-FFF2-40B4-BE49-F238E27FC236}">
                <a16:creationId xmlns:a16="http://schemas.microsoft.com/office/drawing/2014/main" id="{B38C272A-A6C6-4852-A1FF-B9FB9A71BFA1}"/>
              </a:ext>
            </a:extLst>
          </p:cNvPr>
          <p:cNvSpPr/>
          <p:nvPr/>
        </p:nvSpPr>
        <p:spPr>
          <a:xfrm>
            <a:off x="863657" y="1995648"/>
            <a:ext cx="1584176" cy="319233"/>
          </a:xfrm>
          <a:prstGeom prst="roundRect">
            <a:avLst>
              <a:gd name="adj" fmla="val 939"/>
            </a:avLst>
          </a:prstGeom>
          <a:no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latin typeface="微软雅黑" panose="020B0503020204020204" pitchFamily="34" charset="-122"/>
                <a:ea typeface="微软雅黑" panose="020B0503020204020204" pitchFamily="34" charset="-122"/>
              </a:rPr>
              <a:t>一</a:t>
            </a:r>
          </a:p>
        </p:txBody>
      </p:sp>
      <p:sp>
        <p:nvSpPr>
          <p:cNvPr id="37" name="圆角矩形 57">
            <a:extLst>
              <a:ext uri="{FF2B5EF4-FFF2-40B4-BE49-F238E27FC236}">
                <a16:creationId xmlns:a16="http://schemas.microsoft.com/office/drawing/2014/main" id="{9EC9EFF5-C17B-4CEB-BD27-3F87ED7A3885}"/>
              </a:ext>
            </a:extLst>
          </p:cNvPr>
          <p:cNvSpPr/>
          <p:nvPr/>
        </p:nvSpPr>
        <p:spPr>
          <a:xfrm>
            <a:off x="3745326" y="1989635"/>
            <a:ext cx="1584176" cy="319233"/>
          </a:xfrm>
          <a:prstGeom prst="roundRect">
            <a:avLst>
              <a:gd name="adj" fmla="val 939"/>
            </a:avLst>
          </a:prstGeom>
          <a:no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latin typeface="微软雅黑" panose="020B0503020204020204" pitchFamily="34" charset="-122"/>
                <a:ea typeface="微软雅黑" panose="020B0503020204020204" pitchFamily="34" charset="-122"/>
              </a:rPr>
              <a:t>二</a:t>
            </a:r>
          </a:p>
        </p:txBody>
      </p:sp>
      <p:sp>
        <p:nvSpPr>
          <p:cNvPr id="38" name="圆角矩形 57">
            <a:extLst>
              <a:ext uri="{FF2B5EF4-FFF2-40B4-BE49-F238E27FC236}">
                <a16:creationId xmlns:a16="http://schemas.microsoft.com/office/drawing/2014/main" id="{1789EB7B-F801-46A7-90FA-E2F315F1390C}"/>
              </a:ext>
            </a:extLst>
          </p:cNvPr>
          <p:cNvSpPr/>
          <p:nvPr/>
        </p:nvSpPr>
        <p:spPr>
          <a:xfrm>
            <a:off x="6652669" y="1989634"/>
            <a:ext cx="1584176" cy="319233"/>
          </a:xfrm>
          <a:prstGeom prst="roundRect">
            <a:avLst>
              <a:gd name="adj" fmla="val 939"/>
            </a:avLst>
          </a:prstGeom>
          <a:no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latin typeface="微软雅黑" panose="020B0503020204020204" pitchFamily="34" charset="-122"/>
                <a:ea typeface="微软雅黑" panose="020B0503020204020204" pitchFamily="34" charset="-122"/>
              </a:rPr>
              <a:t>三</a:t>
            </a:r>
          </a:p>
        </p:txBody>
      </p:sp>
      <p:sp>
        <p:nvSpPr>
          <p:cNvPr id="40" name="圆角矩形 57">
            <a:extLst>
              <a:ext uri="{FF2B5EF4-FFF2-40B4-BE49-F238E27FC236}">
                <a16:creationId xmlns:a16="http://schemas.microsoft.com/office/drawing/2014/main" id="{A2E2C8A4-211C-4253-800D-8A216AD4FFBC}"/>
              </a:ext>
            </a:extLst>
          </p:cNvPr>
          <p:cNvSpPr/>
          <p:nvPr/>
        </p:nvSpPr>
        <p:spPr>
          <a:xfrm>
            <a:off x="9553971" y="1995648"/>
            <a:ext cx="1584176" cy="319233"/>
          </a:xfrm>
          <a:prstGeom prst="roundRect">
            <a:avLst>
              <a:gd name="adj" fmla="val 939"/>
            </a:avLst>
          </a:prstGeom>
          <a:noFill/>
          <a:ln>
            <a:noFill/>
          </a:ln>
          <a:effectLst>
            <a:outerShdw blurRad="152400" dist="317500" dir="5400000" sx="90000" sy="-19000" rotWithShape="0">
              <a:prstClr val="black">
                <a:alpha val="15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latin typeface="微软雅黑" panose="020B0503020204020204" pitchFamily="34" charset="-122"/>
                <a:ea typeface="微软雅黑" panose="020B0503020204020204" pitchFamily="34" charset="-122"/>
              </a:rPr>
              <a:t>四</a:t>
            </a:r>
          </a:p>
        </p:txBody>
      </p:sp>
      <p:grpSp>
        <p:nvGrpSpPr>
          <p:cNvPr id="26" name="组合 31">
            <a:extLst>
              <a:ext uri="{FF2B5EF4-FFF2-40B4-BE49-F238E27FC236}">
                <a16:creationId xmlns:a16="http://schemas.microsoft.com/office/drawing/2014/main" id="{6C6DD73B-8FAA-435C-B03D-C377E40D17C9}"/>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27" name="Picture 4" descr="C:\Users\Shi Xuebao\Desktop\平面处理\logo2.png">
              <a:extLst>
                <a:ext uri="{FF2B5EF4-FFF2-40B4-BE49-F238E27FC236}">
                  <a16:creationId xmlns:a16="http://schemas.microsoft.com/office/drawing/2014/main" id="{EA90E661-4C65-434D-A8C0-A175FDA16263}"/>
                </a:ext>
              </a:extLst>
            </p:cNvPr>
            <p:cNvPicPr>
              <a:picLocks noChangeAspect="1" noChangeArrowheads="1"/>
            </p:cNvPicPr>
            <p:nvPr/>
          </p:nvPicPr>
          <p:blipFill>
            <a:blip r:embed="rId6" cstate="print"/>
            <a:srcRect/>
            <a:stretch>
              <a:fillRect/>
            </a:stretch>
          </p:blipFill>
          <p:spPr bwMode="auto">
            <a:xfrm>
              <a:off x="112713" y="122238"/>
              <a:ext cx="1152525" cy="581025"/>
            </a:xfrm>
            <a:prstGeom prst="rect">
              <a:avLst/>
            </a:prstGeom>
            <a:noFill/>
            <a:ln w="9525">
              <a:noFill/>
              <a:miter lim="800000"/>
              <a:headEnd/>
              <a:tailEnd/>
            </a:ln>
          </p:spPr>
        </p:pic>
        <p:cxnSp>
          <p:nvCxnSpPr>
            <p:cNvPr id="28" name="直接连接符 8">
              <a:extLst>
                <a:ext uri="{FF2B5EF4-FFF2-40B4-BE49-F238E27FC236}">
                  <a16:creationId xmlns:a16="http://schemas.microsoft.com/office/drawing/2014/main" id="{FEB245F6-6FF7-46B5-8FE3-CC0E37410DE9}"/>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39" name="直接连接符 9">
              <a:extLst>
                <a:ext uri="{FF2B5EF4-FFF2-40B4-BE49-F238E27FC236}">
                  <a16:creationId xmlns:a16="http://schemas.microsoft.com/office/drawing/2014/main" id="{31CFECCA-6D7A-4C4A-B35A-F319B9C60897}"/>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41" name="直接连接符 10">
              <a:extLst>
                <a:ext uri="{FF2B5EF4-FFF2-40B4-BE49-F238E27FC236}">
                  <a16:creationId xmlns:a16="http://schemas.microsoft.com/office/drawing/2014/main" id="{F8CCE138-218F-4026-B4BA-3EA95E646632}"/>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1242503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 descr="\\Bchief-sever180\共享\华为\2015\4月\D-201504888-分析师大会胶片美化项目-张俊-严、燕\素材库\星空\shutterstock_216490804.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111" y="0"/>
            <a:ext cx="12193066" cy="6859588"/>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0799" y="-72008"/>
            <a:ext cx="12290275" cy="6958186"/>
          </a:xfrm>
          <a:prstGeom prst="rect">
            <a:avLst/>
          </a:prstGeom>
          <a:gradFill flip="none" rotWithShape="1">
            <a:gsLst>
              <a:gs pos="0">
                <a:schemeClr val="tx1"/>
              </a:gs>
              <a:gs pos="100000">
                <a:schemeClr val="tx1">
                  <a:alpha val="2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标题 1"/>
          <p:cNvSpPr txBox="1">
            <a:spLocks/>
          </p:cNvSpPr>
          <p:nvPr>
            <p:custDataLst>
              <p:tags r:id="rId1"/>
            </p:custDataLst>
          </p:nvPr>
        </p:nvSpPr>
        <p:spPr>
          <a:xfrm>
            <a:off x="569698" y="373067"/>
            <a:ext cx="11625477" cy="745936"/>
          </a:xfrm>
          <a:prstGeom prst="rect">
            <a:avLst/>
          </a:prstGeom>
        </p:spPr>
        <p:txBody>
          <a:bodyPr vert="horz" lIns="91437" tIns="45719" rIns="91437" bIns="45719" rtlCol="0" anchor="ctr">
            <a:noAutofit/>
          </a:bodyPr>
          <a:lstStyle>
            <a:lvl1pPr marR="0" indent="0" defTabSz="1219444" fontAlgn="auto">
              <a:lnSpc>
                <a:spcPct val="100000"/>
              </a:lnSpc>
              <a:spcBef>
                <a:spcPct val="0"/>
              </a:spcBef>
              <a:spcAft>
                <a:spcPts val="0"/>
              </a:spcAft>
              <a:buClrTx/>
              <a:buSzTx/>
              <a:buFontTx/>
              <a:buNone/>
              <a:tabLst/>
              <a:defRPr sz="3600" b="1" baseline="0">
                <a:solidFill>
                  <a:schemeClr val="bg1"/>
                </a:solidFill>
                <a:effectLst>
                  <a:outerShdw blurRad="38100" dist="38100" dir="2700000" algn="tl">
                    <a:srgbClr val="000000">
                      <a:alpha val="43137"/>
                    </a:srgbClr>
                  </a:outerShdw>
                </a:effectLst>
                <a:latin typeface="+mn-ea"/>
                <a:cs typeface="Arial" panose="020B0604020202020204" pitchFamily="34" charset="0"/>
              </a:defRPr>
            </a:lvl1pPr>
          </a:lstStyle>
          <a:p>
            <a:r>
              <a:rPr lang="zh-CN" altLang="en-US" sz="3200" dirty="0">
                <a:solidFill>
                  <a:schemeClr val="bg1">
                    <a:lumMod val="85000"/>
                  </a:schemeClr>
                </a:solidFill>
                <a:latin typeface="+mj-lt"/>
                <a:ea typeface="+mj-ea"/>
                <a:cs typeface="+mj-cs"/>
              </a:rPr>
              <a:t>一 申请平台测试账号</a:t>
            </a:r>
          </a:p>
        </p:txBody>
      </p:sp>
      <p:grpSp>
        <p:nvGrpSpPr>
          <p:cNvPr id="24" name="组合 2">
            <a:extLst>
              <a:ext uri="{FF2B5EF4-FFF2-40B4-BE49-F238E27FC236}">
                <a16:creationId xmlns:a16="http://schemas.microsoft.com/office/drawing/2014/main" id="{4484B84A-7B60-4169-AFD3-910E7C796719}"/>
              </a:ext>
            </a:extLst>
          </p:cNvPr>
          <p:cNvGrpSpPr/>
          <p:nvPr/>
        </p:nvGrpSpPr>
        <p:grpSpPr>
          <a:xfrm flipV="1">
            <a:off x="4247590" y="3149757"/>
            <a:ext cx="453017" cy="1001838"/>
            <a:chOff x="10153477" y="2628905"/>
            <a:chExt cx="2498104" cy="5524502"/>
          </a:xfrm>
        </p:grpSpPr>
        <p:sp>
          <p:nvSpPr>
            <p:cNvPr id="25" name="等腰三角形 1">
              <a:extLst>
                <a:ext uri="{FF2B5EF4-FFF2-40B4-BE49-F238E27FC236}">
                  <a16:creationId xmlns:a16="http://schemas.microsoft.com/office/drawing/2014/main" id="{13594E61-16E7-4401-8E24-4F82741D356D}"/>
                </a:ext>
              </a:extLst>
            </p:cNvPr>
            <p:cNvSpPr/>
            <p:nvPr/>
          </p:nvSpPr>
          <p:spPr>
            <a:xfrm rot="5400000">
              <a:off x="8915399"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168F9137-A8DF-4836-B2F7-F134F18F75C1}"/>
                </a:ext>
              </a:extLst>
            </p:cNvPr>
            <p:cNvSpPr/>
            <p:nvPr/>
          </p:nvSpPr>
          <p:spPr>
            <a:xfrm rot="5400000">
              <a:off x="8365158"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
            <a:extLst>
              <a:ext uri="{FF2B5EF4-FFF2-40B4-BE49-F238E27FC236}">
                <a16:creationId xmlns:a16="http://schemas.microsoft.com/office/drawing/2014/main" id="{D005BCAB-B4ED-4818-A564-8398F250B57A}"/>
              </a:ext>
            </a:extLst>
          </p:cNvPr>
          <p:cNvGrpSpPr/>
          <p:nvPr/>
        </p:nvGrpSpPr>
        <p:grpSpPr>
          <a:xfrm flipV="1">
            <a:off x="7836773" y="3149757"/>
            <a:ext cx="453017" cy="1001838"/>
            <a:chOff x="10153477" y="2628905"/>
            <a:chExt cx="2498104" cy="5524502"/>
          </a:xfrm>
        </p:grpSpPr>
        <p:sp>
          <p:nvSpPr>
            <p:cNvPr id="28" name="等腰三角形 1">
              <a:extLst>
                <a:ext uri="{FF2B5EF4-FFF2-40B4-BE49-F238E27FC236}">
                  <a16:creationId xmlns:a16="http://schemas.microsoft.com/office/drawing/2014/main" id="{ABAD766C-7B24-4C1D-9C9C-39E7CCB5C9E2}"/>
                </a:ext>
              </a:extLst>
            </p:cNvPr>
            <p:cNvSpPr/>
            <p:nvPr/>
          </p:nvSpPr>
          <p:spPr>
            <a:xfrm rot="5400000">
              <a:off x="8915399"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0AD2AF69-50DB-4225-AD68-233955069E1F}"/>
                </a:ext>
              </a:extLst>
            </p:cNvPr>
            <p:cNvSpPr/>
            <p:nvPr/>
          </p:nvSpPr>
          <p:spPr>
            <a:xfrm rot="5400000">
              <a:off x="8365158"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圆角矩形 57">
            <a:extLst>
              <a:ext uri="{FF2B5EF4-FFF2-40B4-BE49-F238E27FC236}">
                <a16:creationId xmlns:a16="http://schemas.microsoft.com/office/drawing/2014/main" id="{73FD1347-CFDD-47D2-AB0E-D8578E053239}"/>
              </a:ext>
            </a:extLst>
          </p:cNvPr>
          <p:cNvSpPr/>
          <p:nvPr/>
        </p:nvSpPr>
        <p:spPr>
          <a:xfrm>
            <a:off x="8616789" y="1989634"/>
            <a:ext cx="2305334"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微软雅黑" panose="020B0503020204020204" pitchFamily="34" charset="-122"/>
                <a:ea typeface="微软雅黑" panose="020B0503020204020204" pitchFamily="34" charset="-122"/>
              </a:rPr>
              <a:t>收到平台测试账号</a:t>
            </a:r>
          </a:p>
        </p:txBody>
      </p:sp>
      <p:sp>
        <p:nvSpPr>
          <p:cNvPr id="38" name="圆角矩形 57">
            <a:extLst>
              <a:ext uri="{FF2B5EF4-FFF2-40B4-BE49-F238E27FC236}">
                <a16:creationId xmlns:a16="http://schemas.microsoft.com/office/drawing/2014/main" id="{B725DF3E-F59E-4E7B-BE88-A5CF2F62B2CC}"/>
              </a:ext>
            </a:extLst>
          </p:cNvPr>
          <p:cNvSpPr/>
          <p:nvPr/>
        </p:nvSpPr>
        <p:spPr>
          <a:xfrm>
            <a:off x="5081386" y="1989634"/>
            <a:ext cx="2305334"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微软雅黑" panose="020B0503020204020204" pitchFamily="34" charset="-122"/>
                <a:ea typeface="微软雅黑" panose="020B0503020204020204" pitchFamily="34" charset="-122"/>
              </a:rPr>
              <a:t>填写企业相关信息</a:t>
            </a:r>
          </a:p>
        </p:txBody>
      </p:sp>
      <p:sp>
        <p:nvSpPr>
          <p:cNvPr id="40" name="圆角矩形 57">
            <a:extLst>
              <a:ext uri="{FF2B5EF4-FFF2-40B4-BE49-F238E27FC236}">
                <a16:creationId xmlns:a16="http://schemas.microsoft.com/office/drawing/2014/main" id="{84AFB04A-F096-4980-AE1F-18F431A19B13}"/>
              </a:ext>
            </a:extLst>
          </p:cNvPr>
          <p:cNvSpPr/>
          <p:nvPr/>
        </p:nvSpPr>
        <p:spPr>
          <a:xfrm>
            <a:off x="1327222" y="1989634"/>
            <a:ext cx="2305334"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2000" b="1" dirty="0">
              <a:solidFill>
                <a:schemeClr val="bg1"/>
              </a:solidFill>
              <a:latin typeface="华文细黑" panose="02010600040101010101" pitchFamily="2" charset="-122"/>
              <a:ea typeface="华文细黑" panose="02010600040101010101" pitchFamily="2" charset="-122"/>
            </a:endParaRPr>
          </a:p>
          <a:p>
            <a:pPr algn="ctr">
              <a:defRPr/>
            </a:pPr>
            <a:endParaRPr lang="en-US" altLang="zh-CN" sz="2000" b="1" dirty="0">
              <a:solidFill>
                <a:schemeClr val="bg1"/>
              </a:solidFill>
              <a:latin typeface="华文细黑" panose="02010600040101010101" pitchFamily="2" charset="-122"/>
              <a:ea typeface="华文细黑" panose="02010600040101010101" pitchFamily="2" charset="-122"/>
            </a:endParaRPr>
          </a:p>
          <a:p>
            <a:pPr algn="ctr">
              <a:defRPr/>
            </a:pPr>
            <a:r>
              <a:rPr lang="zh-CN" altLang="en-US" sz="2000" b="1" dirty="0">
                <a:solidFill>
                  <a:schemeClr val="bg1"/>
                </a:solidFill>
                <a:latin typeface="华文细黑" panose="02010600040101010101" pitchFamily="2" charset="-122"/>
                <a:ea typeface="华文细黑" panose="02010600040101010101" pitchFamily="2" charset="-122"/>
              </a:rPr>
              <a:t>天翼物联产业联盟微信公众号发起平台测试账号申请</a:t>
            </a:r>
            <a:endParaRPr lang="zh-CN" altLang="en-US" sz="2000" dirty="0">
              <a:latin typeface="微软雅黑" panose="020B0503020204020204" pitchFamily="34" charset="-122"/>
              <a:ea typeface="微软雅黑" panose="020B0503020204020204" pitchFamily="34" charset="-122"/>
            </a:endParaRPr>
          </a:p>
        </p:txBody>
      </p:sp>
      <p:pic>
        <p:nvPicPr>
          <p:cNvPr id="42" name="图片 41">
            <a:extLst>
              <a:ext uri="{FF2B5EF4-FFF2-40B4-BE49-F238E27FC236}">
                <a16:creationId xmlns:a16="http://schemas.microsoft.com/office/drawing/2014/main" id="{44160124-2AA3-406B-BC50-DA69FA6198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8692" y="2617266"/>
            <a:ext cx="1030750" cy="813262"/>
          </a:xfrm>
          <a:prstGeom prst="rect">
            <a:avLst/>
          </a:prstGeom>
        </p:spPr>
      </p:pic>
      <p:grpSp>
        <p:nvGrpSpPr>
          <p:cNvPr id="20" name="组合 31">
            <a:extLst>
              <a:ext uri="{FF2B5EF4-FFF2-40B4-BE49-F238E27FC236}">
                <a16:creationId xmlns:a16="http://schemas.microsoft.com/office/drawing/2014/main" id="{1B3ADB02-6F03-4FEB-B4FA-CAFBB0E5F320}"/>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21" name="Picture 4" descr="C:\Users\Shi Xuebao\Desktop\平面处理\logo2.png">
              <a:extLst>
                <a:ext uri="{FF2B5EF4-FFF2-40B4-BE49-F238E27FC236}">
                  <a16:creationId xmlns:a16="http://schemas.microsoft.com/office/drawing/2014/main" id="{42BB11B4-7650-48FA-AF1D-0F8EE1552469}"/>
                </a:ext>
              </a:extLst>
            </p:cNvPr>
            <p:cNvPicPr>
              <a:picLocks noChangeAspect="1" noChangeArrowheads="1"/>
            </p:cNvPicPr>
            <p:nvPr/>
          </p:nvPicPr>
          <p:blipFill>
            <a:blip r:embed="rId6" cstate="print"/>
            <a:srcRect/>
            <a:stretch>
              <a:fillRect/>
            </a:stretch>
          </p:blipFill>
          <p:spPr bwMode="auto">
            <a:xfrm>
              <a:off x="112713" y="122238"/>
              <a:ext cx="1152525" cy="581025"/>
            </a:xfrm>
            <a:prstGeom prst="rect">
              <a:avLst/>
            </a:prstGeom>
            <a:noFill/>
            <a:ln w="9525">
              <a:noFill/>
              <a:miter lim="800000"/>
              <a:headEnd/>
              <a:tailEnd/>
            </a:ln>
          </p:spPr>
        </p:pic>
        <p:cxnSp>
          <p:nvCxnSpPr>
            <p:cNvPr id="22" name="直接连接符 8">
              <a:extLst>
                <a:ext uri="{FF2B5EF4-FFF2-40B4-BE49-F238E27FC236}">
                  <a16:creationId xmlns:a16="http://schemas.microsoft.com/office/drawing/2014/main" id="{721D87D9-8C33-42F9-8C9D-6959CEB91C79}"/>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23" name="直接连接符 9">
              <a:extLst>
                <a:ext uri="{FF2B5EF4-FFF2-40B4-BE49-F238E27FC236}">
                  <a16:creationId xmlns:a16="http://schemas.microsoft.com/office/drawing/2014/main" id="{A3D16FDF-ADD5-44A3-8F94-F33CA90D19A4}"/>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29" name="直接连接符 10">
              <a:extLst>
                <a:ext uri="{FF2B5EF4-FFF2-40B4-BE49-F238E27FC236}">
                  <a16:creationId xmlns:a16="http://schemas.microsoft.com/office/drawing/2014/main" id="{D20CDBF8-F670-4A21-84CA-665DBBC63A92}"/>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379961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 descr="\\Bchief-sever180\共享\华为\2015\4月\D-201504888-分析师大会胶片美化项目-张俊-严、燕\素材库\星空\shutterstock_216490804.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111" y="0"/>
            <a:ext cx="12193066" cy="6859588"/>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0799" y="-72008"/>
            <a:ext cx="12290275" cy="6958186"/>
          </a:xfrm>
          <a:prstGeom prst="rect">
            <a:avLst/>
          </a:prstGeom>
          <a:gradFill flip="none" rotWithShape="1">
            <a:gsLst>
              <a:gs pos="0">
                <a:schemeClr val="tx1"/>
              </a:gs>
              <a:gs pos="100000">
                <a:schemeClr val="tx1">
                  <a:alpha val="2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标题 1"/>
          <p:cNvSpPr txBox="1">
            <a:spLocks/>
          </p:cNvSpPr>
          <p:nvPr>
            <p:custDataLst>
              <p:tags r:id="rId1"/>
            </p:custDataLst>
          </p:nvPr>
        </p:nvSpPr>
        <p:spPr>
          <a:xfrm>
            <a:off x="569698" y="373067"/>
            <a:ext cx="11625477" cy="745936"/>
          </a:xfrm>
          <a:prstGeom prst="rect">
            <a:avLst/>
          </a:prstGeom>
        </p:spPr>
        <p:txBody>
          <a:bodyPr vert="horz" lIns="91437" tIns="45719" rIns="91437" bIns="45719" rtlCol="0" anchor="ctr">
            <a:noAutofit/>
          </a:bodyPr>
          <a:lstStyle>
            <a:lvl1pPr marR="0" indent="0" defTabSz="1219444" fontAlgn="auto">
              <a:lnSpc>
                <a:spcPct val="100000"/>
              </a:lnSpc>
              <a:spcBef>
                <a:spcPct val="0"/>
              </a:spcBef>
              <a:spcAft>
                <a:spcPts val="0"/>
              </a:spcAft>
              <a:buClrTx/>
              <a:buSzTx/>
              <a:buFontTx/>
              <a:buNone/>
              <a:tabLst/>
              <a:defRPr sz="3600" b="1" baseline="0">
                <a:solidFill>
                  <a:schemeClr val="bg1"/>
                </a:solidFill>
                <a:effectLst>
                  <a:outerShdw blurRad="38100" dist="38100" dir="2700000" algn="tl">
                    <a:srgbClr val="000000">
                      <a:alpha val="43137"/>
                    </a:srgbClr>
                  </a:outerShdw>
                </a:effectLst>
                <a:latin typeface="+mn-ea"/>
                <a:cs typeface="Arial" panose="020B0604020202020204" pitchFamily="34" charset="0"/>
              </a:defRPr>
            </a:lvl1pPr>
          </a:lstStyle>
          <a:p>
            <a:r>
              <a:rPr lang="zh-CN" altLang="en-US" sz="3200" dirty="0">
                <a:solidFill>
                  <a:schemeClr val="bg1">
                    <a:lumMod val="85000"/>
                  </a:schemeClr>
                </a:solidFill>
                <a:latin typeface="+mj-lt"/>
                <a:ea typeface="+mj-ea"/>
                <a:cs typeface="+mj-cs"/>
              </a:rPr>
              <a:t>二 对接必要插件开发</a:t>
            </a:r>
          </a:p>
        </p:txBody>
      </p:sp>
      <p:grpSp>
        <p:nvGrpSpPr>
          <p:cNvPr id="15" name="组合 2">
            <a:extLst>
              <a:ext uri="{FF2B5EF4-FFF2-40B4-BE49-F238E27FC236}">
                <a16:creationId xmlns:a16="http://schemas.microsoft.com/office/drawing/2014/main" id="{3546C931-1F5B-413D-84B1-CB94C509D2F7}"/>
              </a:ext>
            </a:extLst>
          </p:cNvPr>
          <p:cNvGrpSpPr/>
          <p:nvPr/>
        </p:nvGrpSpPr>
        <p:grpSpPr>
          <a:xfrm flipV="1">
            <a:off x="4247590" y="3149757"/>
            <a:ext cx="453017" cy="1001838"/>
            <a:chOff x="10153477" y="2628905"/>
            <a:chExt cx="2498104" cy="5524502"/>
          </a:xfrm>
        </p:grpSpPr>
        <p:sp>
          <p:nvSpPr>
            <p:cNvPr id="16" name="等腰三角形 1">
              <a:extLst>
                <a:ext uri="{FF2B5EF4-FFF2-40B4-BE49-F238E27FC236}">
                  <a16:creationId xmlns:a16="http://schemas.microsoft.com/office/drawing/2014/main" id="{794CAFD6-69A9-4EF2-A2BD-0D464AA33A68}"/>
                </a:ext>
              </a:extLst>
            </p:cNvPr>
            <p:cNvSpPr/>
            <p:nvPr/>
          </p:nvSpPr>
          <p:spPr>
            <a:xfrm rot="5400000">
              <a:off x="8915399"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5601BB5C-7E06-45B5-A809-30559D5946A9}"/>
                </a:ext>
              </a:extLst>
            </p:cNvPr>
            <p:cNvSpPr/>
            <p:nvPr/>
          </p:nvSpPr>
          <p:spPr>
            <a:xfrm rot="5400000">
              <a:off x="8365158"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2">
            <a:extLst>
              <a:ext uri="{FF2B5EF4-FFF2-40B4-BE49-F238E27FC236}">
                <a16:creationId xmlns:a16="http://schemas.microsoft.com/office/drawing/2014/main" id="{13F5E48A-1DA7-4B37-A47E-10FB76D5ECDC}"/>
              </a:ext>
            </a:extLst>
          </p:cNvPr>
          <p:cNvGrpSpPr/>
          <p:nvPr/>
        </p:nvGrpSpPr>
        <p:grpSpPr>
          <a:xfrm flipV="1">
            <a:off x="7836773" y="3149757"/>
            <a:ext cx="453017" cy="1001838"/>
            <a:chOff x="10153477" y="2628905"/>
            <a:chExt cx="2498104" cy="5524502"/>
          </a:xfrm>
        </p:grpSpPr>
        <p:sp>
          <p:nvSpPr>
            <p:cNvPr id="19" name="等腰三角形 1">
              <a:extLst>
                <a:ext uri="{FF2B5EF4-FFF2-40B4-BE49-F238E27FC236}">
                  <a16:creationId xmlns:a16="http://schemas.microsoft.com/office/drawing/2014/main" id="{E0CC71F7-2936-45F4-9574-E21D110EB5D8}"/>
                </a:ext>
              </a:extLst>
            </p:cNvPr>
            <p:cNvSpPr/>
            <p:nvPr/>
          </p:nvSpPr>
          <p:spPr>
            <a:xfrm rot="5400000">
              <a:off x="8915399"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097C5471-5A66-4D23-9703-69B504233233}"/>
                </a:ext>
              </a:extLst>
            </p:cNvPr>
            <p:cNvSpPr/>
            <p:nvPr/>
          </p:nvSpPr>
          <p:spPr>
            <a:xfrm rot="5400000">
              <a:off x="8365158"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圆角矩形 57">
            <a:extLst>
              <a:ext uri="{FF2B5EF4-FFF2-40B4-BE49-F238E27FC236}">
                <a16:creationId xmlns:a16="http://schemas.microsoft.com/office/drawing/2014/main" id="{912E05CD-EAF1-47A6-966E-6130D4CBBBE8}"/>
              </a:ext>
            </a:extLst>
          </p:cNvPr>
          <p:cNvSpPr/>
          <p:nvPr/>
        </p:nvSpPr>
        <p:spPr>
          <a:xfrm>
            <a:off x="5081386" y="1989634"/>
            <a:ext cx="2305334"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000" dirty="0">
                <a:latin typeface="微软雅黑" panose="020B0503020204020204" pitchFamily="34" charset="-122"/>
                <a:ea typeface="微软雅黑" panose="020B0503020204020204" pitchFamily="34" charset="-122"/>
              </a:rPr>
              <a:t>相关插件开发</a:t>
            </a:r>
            <a:endParaRPr lang="en-US" altLang="zh-CN" sz="2000" dirty="0">
              <a:latin typeface="微软雅黑" panose="020B0503020204020204" pitchFamily="34" charset="-122"/>
              <a:ea typeface="微软雅黑" panose="020B0503020204020204" pitchFamily="34" charset="-122"/>
            </a:endParaRPr>
          </a:p>
          <a:p>
            <a:pPr algn="ctr">
              <a:lnSpc>
                <a:spcPct val="150000"/>
              </a:lnSpc>
              <a:defRPr/>
            </a:pPr>
            <a:r>
              <a:rPr lang="zh-CN" altLang="en-US" sz="2000" dirty="0">
                <a:latin typeface="微软雅黑" panose="020B0503020204020204" pitchFamily="34" charset="-122"/>
                <a:ea typeface="微软雅黑" panose="020B0503020204020204" pitchFamily="34" charset="-122"/>
              </a:rPr>
              <a:t>电信提供技术支持</a:t>
            </a:r>
          </a:p>
        </p:txBody>
      </p:sp>
      <p:sp>
        <p:nvSpPr>
          <p:cNvPr id="23" name="圆角矩形 57">
            <a:extLst>
              <a:ext uri="{FF2B5EF4-FFF2-40B4-BE49-F238E27FC236}">
                <a16:creationId xmlns:a16="http://schemas.microsoft.com/office/drawing/2014/main" id="{A5EC2D02-491F-4D32-9D5B-3E936FDE7F48}"/>
              </a:ext>
            </a:extLst>
          </p:cNvPr>
          <p:cNvSpPr/>
          <p:nvPr/>
        </p:nvSpPr>
        <p:spPr>
          <a:xfrm>
            <a:off x="1327222" y="1989634"/>
            <a:ext cx="2305334"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000" dirty="0">
                <a:solidFill>
                  <a:schemeClr val="bg1"/>
                </a:solidFill>
                <a:latin typeface="微软雅黑" panose="020B0503020204020204" pitchFamily="34" charset="-122"/>
                <a:ea typeface="微软雅黑" panose="020B0503020204020204" pitchFamily="34" charset="-122"/>
              </a:rPr>
              <a:t>下载中国电信物联网开放平台南北向集成文档及工具</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6" name="圆角矩形 57">
            <a:extLst>
              <a:ext uri="{FF2B5EF4-FFF2-40B4-BE49-F238E27FC236}">
                <a16:creationId xmlns:a16="http://schemas.microsoft.com/office/drawing/2014/main" id="{453AB7E9-4493-4E4C-B461-A8BFF7425A23}"/>
              </a:ext>
            </a:extLst>
          </p:cNvPr>
          <p:cNvSpPr/>
          <p:nvPr/>
        </p:nvSpPr>
        <p:spPr>
          <a:xfrm>
            <a:off x="8617867" y="1989634"/>
            <a:ext cx="2304289"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000" dirty="0">
                <a:latin typeface="微软雅黑" panose="020B0503020204020204" pitchFamily="34" charset="-122"/>
                <a:ea typeface="微软雅黑" panose="020B0503020204020204" pitchFamily="34" charset="-122"/>
              </a:rPr>
              <a:t>上传插件并完成自测</a:t>
            </a:r>
            <a:endParaRPr lang="en-US" altLang="zh-CN" sz="2000" dirty="0">
              <a:latin typeface="微软雅黑" panose="020B0503020204020204" pitchFamily="34" charset="-122"/>
              <a:ea typeface="微软雅黑" panose="020B0503020204020204" pitchFamily="34" charset="-122"/>
            </a:endParaRPr>
          </a:p>
        </p:txBody>
      </p:sp>
      <p:grpSp>
        <p:nvGrpSpPr>
          <p:cNvPr id="21" name="组合 31">
            <a:extLst>
              <a:ext uri="{FF2B5EF4-FFF2-40B4-BE49-F238E27FC236}">
                <a16:creationId xmlns:a16="http://schemas.microsoft.com/office/drawing/2014/main" id="{E12877D6-AA32-4978-84BC-3A6E3FA0C609}"/>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24" name="Picture 4" descr="C:\Users\Shi Xuebao\Desktop\平面处理\logo2.png">
              <a:extLst>
                <a:ext uri="{FF2B5EF4-FFF2-40B4-BE49-F238E27FC236}">
                  <a16:creationId xmlns:a16="http://schemas.microsoft.com/office/drawing/2014/main" id="{37E23F8F-C82D-4DDA-AA54-1D6D573F43D0}"/>
                </a:ext>
              </a:extLst>
            </p:cNvPr>
            <p:cNvPicPr>
              <a:picLocks noChangeAspect="1" noChangeArrowheads="1"/>
            </p:cNvPicPr>
            <p:nvPr/>
          </p:nvPicPr>
          <p:blipFill>
            <a:blip r:embed="rId5" cstate="print"/>
            <a:srcRect/>
            <a:stretch>
              <a:fillRect/>
            </a:stretch>
          </p:blipFill>
          <p:spPr bwMode="auto">
            <a:xfrm>
              <a:off x="112713" y="122238"/>
              <a:ext cx="1152525" cy="581025"/>
            </a:xfrm>
            <a:prstGeom prst="rect">
              <a:avLst/>
            </a:prstGeom>
            <a:noFill/>
            <a:ln w="9525">
              <a:noFill/>
              <a:miter lim="800000"/>
              <a:headEnd/>
              <a:tailEnd/>
            </a:ln>
          </p:spPr>
        </p:pic>
        <p:cxnSp>
          <p:nvCxnSpPr>
            <p:cNvPr id="25" name="直接连接符 8">
              <a:extLst>
                <a:ext uri="{FF2B5EF4-FFF2-40B4-BE49-F238E27FC236}">
                  <a16:creationId xmlns:a16="http://schemas.microsoft.com/office/drawing/2014/main" id="{AC67B4BD-53C6-422E-AC22-62B08865B1D3}"/>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27" name="直接连接符 9">
              <a:extLst>
                <a:ext uri="{FF2B5EF4-FFF2-40B4-BE49-F238E27FC236}">
                  <a16:creationId xmlns:a16="http://schemas.microsoft.com/office/drawing/2014/main" id="{FC73A4D4-788B-4202-9335-8ECE823138A6}"/>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28" name="直接连接符 10">
              <a:extLst>
                <a:ext uri="{FF2B5EF4-FFF2-40B4-BE49-F238E27FC236}">
                  <a16:creationId xmlns:a16="http://schemas.microsoft.com/office/drawing/2014/main" id="{6560E4FD-96D4-48E4-BF42-23E77271E3A9}"/>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209203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 descr="\\Bchief-sever180\共享\华为\2015\4月\D-201504888-分析师大会胶片美化项目-张俊-严、燕\素材库\星空\shutterstock_216490804.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111" y="0"/>
            <a:ext cx="12193066" cy="6859588"/>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0799" y="-72008"/>
            <a:ext cx="12290275" cy="6958186"/>
          </a:xfrm>
          <a:prstGeom prst="rect">
            <a:avLst/>
          </a:prstGeom>
          <a:gradFill flip="none" rotWithShape="1">
            <a:gsLst>
              <a:gs pos="0">
                <a:schemeClr val="tx1"/>
              </a:gs>
              <a:gs pos="100000">
                <a:schemeClr val="tx1">
                  <a:alpha val="2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标题 1"/>
          <p:cNvSpPr txBox="1">
            <a:spLocks/>
          </p:cNvSpPr>
          <p:nvPr>
            <p:custDataLst>
              <p:tags r:id="rId1"/>
            </p:custDataLst>
          </p:nvPr>
        </p:nvSpPr>
        <p:spPr>
          <a:xfrm>
            <a:off x="569698" y="373067"/>
            <a:ext cx="11625477" cy="745936"/>
          </a:xfrm>
          <a:prstGeom prst="rect">
            <a:avLst/>
          </a:prstGeom>
        </p:spPr>
        <p:txBody>
          <a:bodyPr vert="horz" lIns="91437" tIns="45719" rIns="91437" bIns="45719" rtlCol="0" anchor="ctr">
            <a:noAutofit/>
          </a:bodyPr>
          <a:lstStyle>
            <a:lvl1pPr marR="0" indent="0" defTabSz="1219444" fontAlgn="auto">
              <a:lnSpc>
                <a:spcPct val="100000"/>
              </a:lnSpc>
              <a:spcBef>
                <a:spcPct val="0"/>
              </a:spcBef>
              <a:spcAft>
                <a:spcPts val="0"/>
              </a:spcAft>
              <a:buClrTx/>
              <a:buSzTx/>
              <a:buFontTx/>
              <a:buNone/>
              <a:tabLst/>
              <a:defRPr sz="3600" b="1" baseline="0">
                <a:solidFill>
                  <a:schemeClr val="bg1"/>
                </a:solidFill>
                <a:effectLst>
                  <a:outerShdw blurRad="38100" dist="38100" dir="2700000" algn="tl">
                    <a:srgbClr val="000000">
                      <a:alpha val="43137"/>
                    </a:srgbClr>
                  </a:outerShdw>
                </a:effectLst>
                <a:latin typeface="+mn-ea"/>
                <a:cs typeface="Arial" panose="020B0604020202020204" pitchFamily="34" charset="0"/>
              </a:defRPr>
            </a:lvl1pPr>
          </a:lstStyle>
          <a:p>
            <a:r>
              <a:rPr lang="zh-CN" altLang="en-US" sz="3200" dirty="0">
                <a:solidFill>
                  <a:schemeClr val="bg1">
                    <a:lumMod val="85000"/>
                  </a:schemeClr>
                </a:solidFill>
                <a:latin typeface="+mj-lt"/>
                <a:ea typeface="+mj-ea"/>
                <a:cs typeface="+mj-cs"/>
              </a:rPr>
              <a:t>三 接入适配验证成功</a:t>
            </a:r>
          </a:p>
        </p:txBody>
      </p:sp>
      <p:grpSp>
        <p:nvGrpSpPr>
          <p:cNvPr id="36" name="组合 2">
            <a:extLst>
              <a:ext uri="{FF2B5EF4-FFF2-40B4-BE49-F238E27FC236}">
                <a16:creationId xmlns:a16="http://schemas.microsoft.com/office/drawing/2014/main" id="{2303BDE9-45D4-4094-82FE-43D8C8D18A78}"/>
              </a:ext>
            </a:extLst>
          </p:cNvPr>
          <p:cNvGrpSpPr/>
          <p:nvPr/>
        </p:nvGrpSpPr>
        <p:grpSpPr>
          <a:xfrm flipV="1">
            <a:off x="4247590" y="3149757"/>
            <a:ext cx="453017" cy="1001838"/>
            <a:chOff x="10153477" y="2628905"/>
            <a:chExt cx="2498104" cy="5524502"/>
          </a:xfrm>
        </p:grpSpPr>
        <p:sp>
          <p:nvSpPr>
            <p:cNvPr id="37" name="等腰三角形 1">
              <a:extLst>
                <a:ext uri="{FF2B5EF4-FFF2-40B4-BE49-F238E27FC236}">
                  <a16:creationId xmlns:a16="http://schemas.microsoft.com/office/drawing/2014/main" id="{868050E0-3CD1-4CE0-A3F1-18BBE1A7CEEA}"/>
                </a:ext>
              </a:extLst>
            </p:cNvPr>
            <p:cNvSpPr/>
            <p:nvPr/>
          </p:nvSpPr>
          <p:spPr>
            <a:xfrm rot="5400000">
              <a:off x="8915399"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EC356A9F-4B4E-4990-91CD-63406781C1FD}"/>
                </a:ext>
              </a:extLst>
            </p:cNvPr>
            <p:cNvSpPr/>
            <p:nvPr/>
          </p:nvSpPr>
          <p:spPr>
            <a:xfrm rot="5400000">
              <a:off x="8365158"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2">
            <a:extLst>
              <a:ext uri="{FF2B5EF4-FFF2-40B4-BE49-F238E27FC236}">
                <a16:creationId xmlns:a16="http://schemas.microsoft.com/office/drawing/2014/main" id="{467CB0A9-C1F6-47E1-A4AB-37A37558746A}"/>
              </a:ext>
            </a:extLst>
          </p:cNvPr>
          <p:cNvGrpSpPr/>
          <p:nvPr/>
        </p:nvGrpSpPr>
        <p:grpSpPr>
          <a:xfrm flipV="1">
            <a:off x="7836773" y="3149757"/>
            <a:ext cx="453017" cy="1001838"/>
            <a:chOff x="10153477" y="2628905"/>
            <a:chExt cx="2498104" cy="5524502"/>
          </a:xfrm>
        </p:grpSpPr>
        <p:sp>
          <p:nvSpPr>
            <p:cNvPr id="40" name="等腰三角形 1">
              <a:extLst>
                <a:ext uri="{FF2B5EF4-FFF2-40B4-BE49-F238E27FC236}">
                  <a16:creationId xmlns:a16="http://schemas.microsoft.com/office/drawing/2014/main" id="{9EA02C11-A5A5-440A-89A2-8A66E27FA9DA}"/>
                </a:ext>
              </a:extLst>
            </p:cNvPr>
            <p:cNvSpPr/>
            <p:nvPr/>
          </p:nvSpPr>
          <p:spPr>
            <a:xfrm rot="5400000">
              <a:off x="8915399"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B065D44F-1710-452F-9898-D5959817942E}"/>
                </a:ext>
              </a:extLst>
            </p:cNvPr>
            <p:cNvSpPr/>
            <p:nvPr/>
          </p:nvSpPr>
          <p:spPr>
            <a:xfrm rot="5400000">
              <a:off x="8365158"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圆角矩形 57">
            <a:extLst>
              <a:ext uri="{FF2B5EF4-FFF2-40B4-BE49-F238E27FC236}">
                <a16:creationId xmlns:a16="http://schemas.microsoft.com/office/drawing/2014/main" id="{B5FD558A-CDEC-4B25-8F3D-DF7F31E40B65}"/>
              </a:ext>
            </a:extLst>
          </p:cNvPr>
          <p:cNvSpPr/>
          <p:nvPr/>
        </p:nvSpPr>
        <p:spPr>
          <a:xfrm>
            <a:off x="5081386" y="1989634"/>
            <a:ext cx="2305334"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000" dirty="0">
                <a:latin typeface="微软雅黑" panose="020B0503020204020204" pitchFamily="34" charset="-122"/>
                <a:ea typeface="微软雅黑" panose="020B0503020204020204" pitchFamily="34" charset="-122"/>
              </a:rPr>
              <a:t>电信提供接入适配测试服务</a:t>
            </a:r>
          </a:p>
        </p:txBody>
      </p:sp>
      <p:sp>
        <p:nvSpPr>
          <p:cNvPr id="43" name="圆角矩形 57">
            <a:extLst>
              <a:ext uri="{FF2B5EF4-FFF2-40B4-BE49-F238E27FC236}">
                <a16:creationId xmlns:a16="http://schemas.microsoft.com/office/drawing/2014/main" id="{98D41081-27EA-4834-B3B0-24D10E9D5148}"/>
              </a:ext>
            </a:extLst>
          </p:cNvPr>
          <p:cNvSpPr/>
          <p:nvPr/>
        </p:nvSpPr>
        <p:spPr>
          <a:xfrm>
            <a:off x="1327222" y="1989634"/>
            <a:ext cx="2305334"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000" dirty="0">
                <a:solidFill>
                  <a:schemeClr val="bg1"/>
                </a:solidFill>
                <a:latin typeface="微软雅黑" panose="020B0503020204020204" pitchFamily="34" charset="-122"/>
                <a:ea typeface="微软雅黑" panose="020B0503020204020204" pitchFamily="34" charset="-122"/>
              </a:rPr>
              <a:t>天翼物联产业联盟微信公众号发起平台接入测试服务</a:t>
            </a:r>
          </a:p>
        </p:txBody>
      </p:sp>
      <p:sp>
        <p:nvSpPr>
          <p:cNvPr id="44" name="圆角矩形 57">
            <a:extLst>
              <a:ext uri="{FF2B5EF4-FFF2-40B4-BE49-F238E27FC236}">
                <a16:creationId xmlns:a16="http://schemas.microsoft.com/office/drawing/2014/main" id="{49375A1E-3351-4909-B8E7-6334C696417E}"/>
              </a:ext>
            </a:extLst>
          </p:cNvPr>
          <p:cNvSpPr/>
          <p:nvPr/>
        </p:nvSpPr>
        <p:spPr>
          <a:xfrm>
            <a:off x="8617867" y="1989634"/>
            <a:ext cx="2304289"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000" dirty="0">
                <a:latin typeface="微软雅黑" panose="020B0503020204020204" pitchFamily="34" charset="-122"/>
                <a:ea typeface="微软雅黑" panose="020B0503020204020204" pitchFamily="34" charset="-122"/>
              </a:rPr>
              <a:t>测试通过</a:t>
            </a:r>
            <a:endParaRPr lang="en-US" altLang="zh-CN" sz="2000" dirty="0">
              <a:latin typeface="微软雅黑" panose="020B0503020204020204" pitchFamily="34" charset="-122"/>
              <a:ea typeface="微软雅黑" panose="020B0503020204020204" pitchFamily="34" charset="-122"/>
            </a:endParaRPr>
          </a:p>
          <a:p>
            <a:pPr algn="ctr">
              <a:lnSpc>
                <a:spcPct val="150000"/>
              </a:lnSpc>
              <a:defRPr/>
            </a:pPr>
            <a:r>
              <a:rPr lang="zh-CN" altLang="en-US" sz="2000" dirty="0">
                <a:latin typeface="微软雅黑" panose="020B0503020204020204" pitchFamily="34" charset="-122"/>
                <a:ea typeface="微软雅黑" panose="020B0503020204020204" pitchFamily="34" charset="-122"/>
              </a:rPr>
              <a:t>收到测试报告</a:t>
            </a:r>
            <a:endParaRPr lang="en-US" altLang="zh-CN" sz="2000" dirty="0">
              <a:latin typeface="微软雅黑" panose="020B0503020204020204" pitchFamily="34" charset="-122"/>
              <a:ea typeface="微软雅黑" panose="020B0503020204020204" pitchFamily="34" charset="-122"/>
            </a:endParaRPr>
          </a:p>
        </p:txBody>
      </p:sp>
      <p:grpSp>
        <p:nvGrpSpPr>
          <p:cNvPr id="19" name="组合 31">
            <a:extLst>
              <a:ext uri="{FF2B5EF4-FFF2-40B4-BE49-F238E27FC236}">
                <a16:creationId xmlns:a16="http://schemas.microsoft.com/office/drawing/2014/main" id="{13834984-E176-4789-B06E-74A550821257}"/>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20" name="Picture 4" descr="C:\Users\Shi Xuebao\Desktop\平面处理\logo2.png">
              <a:extLst>
                <a:ext uri="{FF2B5EF4-FFF2-40B4-BE49-F238E27FC236}">
                  <a16:creationId xmlns:a16="http://schemas.microsoft.com/office/drawing/2014/main" id="{0FEF63AF-9247-4273-81D9-67FA7D180911}"/>
                </a:ext>
              </a:extLst>
            </p:cNvPr>
            <p:cNvPicPr>
              <a:picLocks noChangeAspect="1" noChangeArrowheads="1"/>
            </p:cNvPicPr>
            <p:nvPr/>
          </p:nvPicPr>
          <p:blipFill>
            <a:blip r:embed="rId5" cstate="print"/>
            <a:srcRect/>
            <a:stretch>
              <a:fillRect/>
            </a:stretch>
          </p:blipFill>
          <p:spPr bwMode="auto">
            <a:xfrm>
              <a:off x="112713" y="122238"/>
              <a:ext cx="1152525" cy="581025"/>
            </a:xfrm>
            <a:prstGeom prst="rect">
              <a:avLst/>
            </a:prstGeom>
            <a:noFill/>
            <a:ln w="9525">
              <a:noFill/>
              <a:miter lim="800000"/>
              <a:headEnd/>
              <a:tailEnd/>
            </a:ln>
          </p:spPr>
        </p:pic>
        <p:cxnSp>
          <p:nvCxnSpPr>
            <p:cNvPr id="21" name="直接连接符 8">
              <a:extLst>
                <a:ext uri="{FF2B5EF4-FFF2-40B4-BE49-F238E27FC236}">
                  <a16:creationId xmlns:a16="http://schemas.microsoft.com/office/drawing/2014/main" id="{B495E0D1-30EC-4F0F-BD04-3BA7FC0950E8}"/>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22" name="直接连接符 9">
              <a:extLst>
                <a:ext uri="{FF2B5EF4-FFF2-40B4-BE49-F238E27FC236}">
                  <a16:creationId xmlns:a16="http://schemas.microsoft.com/office/drawing/2014/main" id="{FD1D77EA-74F8-453D-8074-AE3E7D14A0C9}"/>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23" name="直接连接符 10">
              <a:extLst>
                <a:ext uri="{FF2B5EF4-FFF2-40B4-BE49-F238E27FC236}">
                  <a16:creationId xmlns:a16="http://schemas.microsoft.com/office/drawing/2014/main" id="{A93EA5C2-8608-49EF-A5E3-ABE9FEE1C727}"/>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217309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 descr="\\Bchief-sever180\共享\华为\2015\4月\D-201504888-分析师大会胶片美化项目-张俊-严、燕\素材库\星空\shutterstock_216490804.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111" y="0"/>
            <a:ext cx="12193066" cy="6859588"/>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0799" y="-72008"/>
            <a:ext cx="12290275" cy="6958186"/>
          </a:xfrm>
          <a:prstGeom prst="rect">
            <a:avLst/>
          </a:prstGeom>
          <a:gradFill flip="none" rotWithShape="1">
            <a:gsLst>
              <a:gs pos="0">
                <a:schemeClr val="tx1"/>
              </a:gs>
              <a:gs pos="100000">
                <a:schemeClr val="tx1">
                  <a:alpha val="2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标题 1"/>
          <p:cNvSpPr txBox="1">
            <a:spLocks/>
          </p:cNvSpPr>
          <p:nvPr>
            <p:custDataLst>
              <p:tags r:id="rId1"/>
            </p:custDataLst>
          </p:nvPr>
        </p:nvSpPr>
        <p:spPr>
          <a:xfrm>
            <a:off x="569698" y="373067"/>
            <a:ext cx="11625477" cy="745936"/>
          </a:xfrm>
          <a:prstGeom prst="rect">
            <a:avLst/>
          </a:prstGeom>
        </p:spPr>
        <p:txBody>
          <a:bodyPr vert="horz" lIns="91437" tIns="45719" rIns="91437" bIns="45719" rtlCol="0" anchor="ctr">
            <a:noAutofit/>
          </a:bodyPr>
          <a:lstStyle>
            <a:lvl1pPr marR="0" indent="0" defTabSz="1219444" fontAlgn="auto">
              <a:lnSpc>
                <a:spcPct val="100000"/>
              </a:lnSpc>
              <a:spcBef>
                <a:spcPct val="0"/>
              </a:spcBef>
              <a:spcAft>
                <a:spcPts val="0"/>
              </a:spcAft>
              <a:buClrTx/>
              <a:buSzTx/>
              <a:buFontTx/>
              <a:buNone/>
              <a:tabLst/>
              <a:defRPr sz="3600" b="1" baseline="0">
                <a:solidFill>
                  <a:schemeClr val="bg1"/>
                </a:solidFill>
                <a:effectLst>
                  <a:outerShdw blurRad="38100" dist="38100" dir="2700000" algn="tl">
                    <a:srgbClr val="000000">
                      <a:alpha val="43137"/>
                    </a:srgbClr>
                  </a:outerShdw>
                </a:effectLst>
                <a:latin typeface="+mn-ea"/>
                <a:cs typeface="Arial" panose="020B0604020202020204" pitchFamily="34" charset="0"/>
              </a:defRPr>
            </a:lvl1pPr>
          </a:lstStyle>
          <a:p>
            <a:r>
              <a:rPr lang="zh-CN" altLang="en-US" sz="3200" dirty="0">
                <a:solidFill>
                  <a:schemeClr val="bg1">
                    <a:lumMod val="85000"/>
                  </a:schemeClr>
                </a:solidFill>
                <a:latin typeface="+mj-lt"/>
                <a:ea typeface="+mj-ea"/>
                <a:cs typeface="+mj-cs"/>
              </a:rPr>
              <a:t>四 获得平台生产账号</a:t>
            </a:r>
          </a:p>
        </p:txBody>
      </p:sp>
      <p:grpSp>
        <p:nvGrpSpPr>
          <p:cNvPr id="21" name="组合 2">
            <a:extLst>
              <a:ext uri="{FF2B5EF4-FFF2-40B4-BE49-F238E27FC236}">
                <a16:creationId xmlns:a16="http://schemas.microsoft.com/office/drawing/2014/main" id="{0CB4DAF4-00F1-4A02-875F-218C0A5C03CF}"/>
              </a:ext>
            </a:extLst>
          </p:cNvPr>
          <p:cNvGrpSpPr/>
          <p:nvPr/>
        </p:nvGrpSpPr>
        <p:grpSpPr>
          <a:xfrm flipV="1">
            <a:off x="4247590" y="3149757"/>
            <a:ext cx="453017" cy="1001838"/>
            <a:chOff x="10153477" y="2628905"/>
            <a:chExt cx="2498104" cy="5524502"/>
          </a:xfrm>
        </p:grpSpPr>
        <p:sp>
          <p:nvSpPr>
            <p:cNvPr id="22" name="等腰三角形 1">
              <a:extLst>
                <a:ext uri="{FF2B5EF4-FFF2-40B4-BE49-F238E27FC236}">
                  <a16:creationId xmlns:a16="http://schemas.microsoft.com/office/drawing/2014/main" id="{A22673EA-1527-4DBC-9DF7-443CF107A4AA}"/>
                </a:ext>
              </a:extLst>
            </p:cNvPr>
            <p:cNvSpPr/>
            <p:nvPr/>
          </p:nvSpPr>
          <p:spPr>
            <a:xfrm rot="5400000">
              <a:off x="8915399"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FDC3B031-B3A3-4BB4-BBB9-83EAB303A4D4}"/>
                </a:ext>
              </a:extLst>
            </p:cNvPr>
            <p:cNvSpPr/>
            <p:nvPr/>
          </p:nvSpPr>
          <p:spPr>
            <a:xfrm rot="5400000">
              <a:off x="8365158"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
            <a:extLst>
              <a:ext uri="{FF2B5EF4-FFF2-40B4-BE49-F238E27FC236}">
                <a16:creationId xmlns:a16="http://schemas.microsoft.com/office/drawing/2014/main" id="{3CF7B88B-6341-4E31-9B18-7C73DAA51E0B}"/>
              </a:ext>
            </a:extLst>
          </p:cNvPr>
          <p:cNvGrpSpPr/>
          <p:nvPr/>
        </p:nvGrpSpPr>
        <p:grpSpPr>
          <a:xfrm flipV="1">
            <a:off x="7836773" y="3149757"/>
            <a:ext cx="453017" cy="1001838"/>
            <a:chOff x="10153477" y="2628905"/>
            <a:chExt cx="2498104" cy="5524502"/>
          </a:xfrm>
        </p:grpSpPr>
        <p:sp>
          <p:nvSpPr>
            <p:cNvPr id="25" name="等腰三角形 1">
              <a:extLst>
                <a:ext uri="{FF2B5EF4-FFF2-40B4-BE49-F238E27FC236}">
                  <a16:creationId xmlns:a16="http://schemas.microsoft.com/office/drawing/2014/main" id="{CCF39588-BBAE-4FE0-B4AF-3A44EADFCF61}"/>
                </a:ext>
              </a:extLst>
            </p:cNvPr>
            <p:cNvSpPr/>
            <p:nvPr/>
          </p:nvSpPr>
          <p:spPr>
            <a:xfrm rot="5400000">
              <a:off x="8915399"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7AD9D3B4-D7F5-4CBE-921B-7EAD9ACF18AC}"/>
                </a:ext>
              </a:extLst>
            </p:cNvPr>
            <p:cNvSpPr/>
            <p:nvPr/>
          </p:nvSpPr>
          <p:spPr>
            <a:xfrm rot="5400000">
              <a:off x="8365158" y="4417224"/>
              <a:ext cx="5524502" cy="1947863"/>
            </a:xfrm>
            <a:prstGeom prst="triangle">
              <a:avLst/>
            </a:prstGeom>
            <a:gradFill flip="none" rotWithShape="1">
              <a:gsLst>
                <a:gs pos="3000">
                  <a:schemeClr val="bg1">
                    <a:alpha val="0"/>
                  </a:schemeClr>
                </a:gs>
                <a:gs pos="100000">
                  <a:srgbClr val="00827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圆角矩形 57">
            <a:extLst>
              <a:ext uri="{FF2B5EF4-FFF2-40B4-BE49-F238E27FC236}">
                <a16:creationId xmlns:a16="http://schemas.microsoft.com/office/drawing/2014/main" id="{5C633886-A10E-45E6-B83C-2B0BD03185DE}"/>
              </a:ext>
            </a:extLst>
          </p:cNvPr>
          <p:cNvSpPr/>
          <p:nvPr/>
        </p:nvSpPr>
        <p:spPr>
          <a:xfrm>
            <a:off x="5081386" y="1989634"/>
            <a:ext cx="2305334"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000" dirty="0">
                <a:latin typeface="微软雅黑" panose="020B0503020204020204" pitchFamily="34" charset="-122"/>
                <a:ea typeface="微软雅黑" panose="020B0503020204020204" pitchFamily="34" charset="-122"/>
              </a:rPr>
              <a:t>反馈生产平台账号</a:t>
            </a:r>
          </a:p>
        </p:txBody>
      </p:sp>
      <p:sp>
        <p:nvSpPr>
          <p:cNvPr id="28" name="圆角矩形 57">
            <a:extLst>
              <a:ext uri="{FF2B5EF4-FFF2-40B4-BE49-F238E27FC236}">
                <a16:creationId xmlns:a16="http://schemas.microsoft.com/office/drawing/2014/main" id="{056B3361-0E99-417B-8324-17DCC86CCB3C}"/>
              </a:ext>
            </a:extLst>
          </p:cNvPr>
          <p:cNvSpPr/>
          <p:nvPr/>
        </p:nvSpPr>
        <p:spPr>
          <a:xfrm>
            <a:off x="1327222" y="1989634"/>
            <a:ext cx="2305334"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000" dirty="0">
                <a:solidFill>
                  <a:schemeClr val="bg1"/>
                </a:solidFill>
                <a:latin typeface="微软雅黑" panose="020B0503020204020204" pitchFamily="34" charset="-122"/>
                <a:ea typeface="微软雅黑" panose="020B0503020204020204" pitchFamily="34" charset="-122"/>
              </a:rPr>
              <a:t>提出接入生产平台要求</a:t>
            </a:r>
          </a:p>
        </p:txBody>
      </p:sp>
      <p:sp>
        <p:nvSpPr>
          <p:cNvPr id="29" name="圆角矩形 57">
            <a:extLst>
              <a:ext uri="{FF2B5EF4-FFF2-40B4-BE49-F238E27FC236}">
                <a16:creationId xmlns:a16="http://schemas.microsoft.com/office/drawing/2014/main" id="{0A0549CA-8B08-4C49-99C6-2E8AB6F7A180}"/>
              </a:ext>
            </a:extLst>
          </p:cNvPr>
          <p:cNvSpPr/>
          <p:nvPr/>
        </p:nvSpPr>
        <p:spPr>
          <a:xfrm>
            <a:off x="8617867" y="1989634"/>
            <a:ext cx="2304289" cy="3808304"/>
          </a:xfrm>
          <a:prstGeom prst="roundRect">
            <a:avLst>
              <a:gd name="adj" fmla="val 939"/>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2000" dirty="0">
                <a:latin typeface="微软雅黑" panose="020B0503020204020204" pitchFamily="34" charset="-122"/>
                <a:ea typeface="微软雅黑" panose="020B0503020204020204" pitchFamily="34" charset="-122"/>
              </a:rPr>
              <a:t>使用平台</a:t>
            </a:r>
            <a:endParaRPr lang="en-US" altLang="zh-CN" sz="2000" dirty="0">
              <a:latin typeface="微软雅黑" panose="020B0503020204020204" pitchFamily="34" charset="-122"/>
              <a:ea typeface="微软雅黑" panose="020B0503020204020204" pitchFamily="34" charset="-122"/>
            </a:endParaRPr>
          </a:p>
        </p:txBody>
      </p:sp>
      <p:grpSp>
        <p:nvGrpSpPr>
          <p:cNvPr id="30" name="组合 31">
            <a:extLst>
              <a:ext uri="{FF2B5EF4-FFF2-40B4-BE49-F238E27FC236}">
                <a16:creationId xmlns:a16="http://schemas.microsoft.com/office/drawing/2014/main" id="{6D416CAA-EDC0-41CE-B90D-EB4555AA967D}"/>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31" name="Picture 4" descr="C:\Users\Shi Xuebao\Desktop\平面处理\logo2.png">
              <a:extLst>
                <a:ext uri="{FF2B5EF4-FFF2-40B4-BE49-F238E27FC236}">
                  <a16:creationId xmlns:a16="http://schemas.microsoft.com/office/drawing/2014/main" id="{1787F0D0-871A-4E58-82D8-227D036CF73E}"/>
                </a:ext>
              </a:extLst>
            </p:cNvPr>
            <p:cNvPicPr>
              <a:picLocks noChangeAspect="1" noChangeArrowheads="1"/>
            </p:cNvPicPr>
            <p:nvPr/>
          </p:nvPicPr>
          <p:blipFill>
            <a:blip r:embed="rId5" cstate="print"/>
            <a:srcRect/>
            <a:stretch>
              <a:fillRect/>
            </a:stretch>
          </p:blipFill>
          <p:spPr bwMode="auto">
            <a:xfrm>
              <a:off x="112713" y="122238"/>
              <a:ext cx="1152525" cy="581025"/>
            </a:xfrm>
            <a:prstGeom prst="rect">
              <a:avLst/>
            </a:prstGeom>
            <a:noFill/>
            <a:ln w="9525">
              <a:noFill/>
              <a:miter lim="800000"/>
              <a:headEnd/>
              <a:tailEnd/>
            </a:ln>
          </p:spPr>
        </p:pic>
        <p:cxnSp>
          <p:nvCxnSpPr>
            <p:cNvPr id="32" name="直接连接符 8">
              <a:extLst>
                <a:ext uri="{FF2B5EF4-FFF2-40B4-BE49-F238E27FC236}">
                  <a16:creationId xmlns:a16="http://schemas.microsoft.com/office/drawing/2014/main" id="{00254C43-412B-4B47-85EB-4AC8944CA0D2}"/>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33" name="直接连接符 9">
              <a:extLst>
                <a:ext uri="{FF2B5EF4-FFF2-40B4-BE49-F238E27FC236}">
                  <a16:creationId xmlns:a16="http://schemas.microsoft.com/office/drawing/2014/main" id="{528A708A-9486-4E66-9AFC-D0FEB6B7302B}"/>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34" name="直接连接符 10">
              <a:extLst>
                <a:ext uri="{FF2B5EF4-FFF2-40B4-BE49-F238E27FC236}">
                  <a16:creationId xmlns:a16="http://schemas.microsoft.com/office/drawing/2014/main" id="{1CA3FC74-6A27-4626-97A5-D8DB0A68CE23}"/>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1507479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733" b="5583"/>
          <a:stretch/>
        </p:blipFill>
        <p:spPr>
          <a:xfrm>
            <a:off x="-92975" y="-98598"/>
            <a:ext cx="12362929" cy="7056784"/>
          </a:xfrm>
          <a:prstGeom prst="rect">
            <a:avLst/>
          </a:prstGeom>
        </p:spPr>
      </p:pic>
      <p:sp>
        <p:nvSpPr>
          <p:cNvPr id="48" name="矩形 47">
            <a:extLst/>
          </p:cNvPr>
          <p:cNvSpPr/>
          <p:nvPr/>
        </p:nvSpPr>
        <p:spPr>
          <a:xfrm rot="10800000" flipH="1">
            <a:off x="-92974" y="-98598"/>
            <a:ext cx="12362928" cy="7056784"/>
          </a:xfrm>
          <a:prstGeom prst="rect">
            <a:avLst/>
          </a:prstGeom>
          <a:gradFill flip="none" rotWithShape="1">
            <a:gsLst>
              <a:gs pos="0">
                <a:schemeClr val="tx1"/>
              </a:gs>
              <a:gs pos="47000">
                <a:srgbClr val="000000">
                  <a:alpha val="72000"/>
                </a:srgb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50" tIns="45725" rIns="91450" bIns="45725" rtlCol="0" anchor="ctr"/>
          <a:lstStyle/>
          <a:p>
            <a:pPr algn="ctr"/>
            <a:endParaRPr lang="zh-CN" altLang="en-US" dirty="0"/>
          </a:p>
        </p:txBody>
      </p:sp>
      <p:sp>
        <p:nvSpPr>
          <p:cNvPr id="2" name="标题 1"/>
          <p:cNvSpPr txBox="1">
            <a:spLocks/>
          </p:cNvSpPr>
          <p:nvPr/>
        </p:nvSpPr>
        <p:spPr>
          <a:xfrm>
            <a:off x="759417" y="2050463"/>
            <a:ext cx="10562084" cy="1855239"/>
          </a:xfrm>
          <a:prstGeom prst="rect">
            <a:avLst/>
          </a:prstGeom>
          <a:extLst/>
        </p:spPr>
        <p:txBody>
          <a:bodyPr vert="horz" lIns="91437" tIns="45719" rIns="91437" bIns="45719" rtlCol="0" anchor="ctr">
            <a:noAutofit/>
          </a:bodyPr>
          <a:lstStyle>
            <a:lvl1pPr marR="0" indent="0" defTabSz="1219444" fontAlgn="auto">
              <a:lnSpc>
                <a:spcPct val="100000"/>
              </a:lnSpc>
              <a:spcBef>
                <a:spcPct val="0"/>
              </a:spcBef>
              <a:spcAft>
                <a:spcPts val="0"/>
              </a:spcAft>
              <a:buClrTx/>
              <a:buSzTx/>
              <a:buFontTx/>
              <a:buNone/>
              <a:tabLst/>
              <a:defRPr sz="3600" b="1" baseline="0">
                <a:solidFill>
                  <a:schemeClr val="bg1"/>
                </a:solidFill>
                <a:effectLst>
                  <a:outerShdw blurRad="38100" dist="38100" dir="2700000" algn="tl">
                    <a:srgbClr val="000000">
                      <a:alpha val="43137"/>
                    </a:srgbClr>
                  </a:outerShdw>
                </a:effectLst>
                <a:latin typeface="+mn-ea"/>
                <a:cs typeface="Arial" panose="020B0604020202020204" pitchFamily="34" charset="0"/>
              </a:defRPr>
            </a:lvl1pPr>
          </a:lstStyle>
          <a:p>
            <a:pPr algn="ctr">
              <a:lnSpc>
                <a:spcPct val="150000"/>
              </a:lnSpc>
            </a:pPr>
            <a:r>
              <a:rPr lang="zh-CN" altLang="en-US" sz="4800" dirty="0">
                <a:solidFill>
                  <a:srgbClr val="FFC000"/>
                </a:solidFill>
              </a:rPr>
              <a:t>感谢使用</a:t>
            </a:r>
            <a:endParaRPr lang="en-US" altLang="zh-CN" sz="4800" dirty="0">
              <a:solidFill>
                <a:srgbClr val="FFC000"/>
              </a:solidFill>
            </a:endParaRPr>
          </a:p>
          <a:p>
            <a:pPr algn="ctr">
              <a:lnSpc>
                <a:spcPct val="150000"/>
              </a:lnSpc>
            </a:pPr>
            <a:r>
              <a:rPr lang="zh-CN" altLang="en-US" sz="4800" dirty="0">
                <a:solidFill>
                  <a:srgbClr val="FFC000"/>
                </a:solidFill>
              </a:rPr>
              <a:t>中国电信物联网开放平台</a:t>
            </a:r>
          </a:p>
        </p:txBody>
      </p:sp>
      <p:grpSp>
        <p:nvGrpSpPr>
          <p:cNvPr id="15" name="组合 31">
            <a:extLst>
              <a:ext uri="{FF2B5EF4-FFF2-40B4-BE49-F238E27FC236}">
                <a16:creationId xmlns:a16="http://schemas.microsoft.com/office/drawing/2014/main" id="{7586E4DF-FEDD-49D0-8212-5012CD9670CC}"/>
              </a:ext>
            </a:extLst>
          </p:cNvPr>
          <p:cNvGrpSpPr>
            <a:grpSpLocks noChangeAspect="1"/>
          </p:cNvGrpSpPr>
          <p:nvPr/>
        </p:nvGrpSpPr>
        <p:grpSpPr>
          <a:xfrm>
            <a:off x="408955" y="261442"/>
            <a:ext cx="1196607" cy="603248"/>
            <a:chOff x="112713" y="122238"/>
            <a:chExt cx="1152525" cy="581025"/>
          </a:xfrm>
          <a:effectLst>
            <a:outerShdw blurRad="50800" dist="38100" dir="2700000" algn="tl" rotWithShape="0">
              <a:prstClr val="black">
                <a:alpha val="40000"/>
              </a:prstClr>
            </a:outerShdw>
          </a:effectLst>
        </p:grpSpPr>
        <p:pic>
          <p:nvPicPr>
            <p:cNvPr id="16" name="Picture 4" descr="C:\Users\Shi Xuebao\Desktop\平面处理\logo2.png">
              <a:extLst>
                <a:ext uri="{FF2B5EF4-FFF2-40B4-BE49-F238E27FC236}">
                  <a16:creationId xmlns:a16="http://schemas.microsoft.com/office/drawing/2014/main" id="{E8312919-0154-470C-9C80-F54B6AA00309}"/>
                </a:ext>
              </a:extLst>
            </p:cNvPr>
            <p:cNvPicPr>
              <a:picLocks noChangeAspect="1" noChangeArrowheads="1"/>
            </p:cNvPicPr>
            <p:nvPr/>
          </p:nvPicPr>
          <p:blipFill>
            <a:blip r:embed="rId3" cstate="print"/>
            <a:srcRect/>
            <a:stretch>
              <a:fillRect/>
            </a:stretch>
          </p:blipFill>
          <p:spPr bwMode="auto">
            <a:xfrm>
              <a:off x="112713" y="122238"/>
              <a:ext cx="1152525" cy="581025"/>
            </a:xfrm>
            <a:prstGeom prst="rect">
              <a:avLst/>
            </a:prstGeom>
            <a:noFill/>
            <a:ln w="9525">
              <a:noFill/>
              <a:miter lim="800000"/>
              <a:headEnd/>
              <a:tailEnd/>
            </a:ln>
          </p:spPr>
        </p:pic>
        <p:cxnSp>
          <p:nvCxnSpPr>
            <p:cNvPr id="17" name="直接连接符 8">
              <a:extLst>
                <a:ext uri="{FF2B5EF4-FFF2-40B4-BE49-F238E27FC236}">
                  <a16:creationId xmlns:a16="http://schemas.microsoft.com/office/drawing/2014/main" id="{2D7F1750-2611-4D5B-9D6D-DA43A765F34A}"/>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8" name="直接连接符 9">
              <a:extLst>
                <a:ext uri="{FF2B5EF4-FFF2-40B4-BE49-F238E27FC236}">
                  <a16:creationId xmlns:a16="http://schemas.microsoft.com/office/drawing/2014/main" id="{62778F59-091E-4FF2-AC49-C68C2333564E}"/>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9" name="直接连接符 10">
              <a:extLst>
                <a:ext uri="{FF2B5EF4-FFF2-40B4-BE49-F238E27FC236}">
                  <a16:creationId xmlns:a16="http://schemas.microsoft.com/office/drawing/2014/main" id="{2B303758-F2C5-47CD-92A5-2A0A98B43919}"/>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156952035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rot="16200000" flipH="1">
            <a:off x="2693875" y="-2723447"/>
            <a:ext cx="6890026" cy="12302778"/>
          </a:xfrm>
          <a:prstGeom prst="rect">
            <a:avLst/>
          </a:prstGeom>
          <a:gradFill flip="none" rotWithShape="1">
            <a:gsLst>
              <a:gs pos="25000">
                <a:schemeClr val="tx1">
                  <a:lumMod val="95000"/>
                  <a:lumOff val="5000"/>
                  <a:alpha val="16000"/>
                </a:schemeClr>
              </a:gs>
              <a:gs pos="100000">
                <a:schemeClr val="tx1">
                  <a:alpha val="2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1217246" eaLnBrk="0" fontAlgn="base" hangingPunct="0">
              <a:spcBef>
                <a:spcPct val="0"/>
              </a:spcBef>
              <a:spcAft>
                <a:spcPct val="0"/>
              </a:spcAft>
            </a:pPr>
            <a:endParaRPr lang="zh-CN" altLang="en-US" dirty="0">
              <a:solidFill>
                <a:srgbClr val="FFC000"/>
              </a:solidFill>
            </a:endParaRPr>
          </a:p>
        </p:txBody>
      </p:sp>
      <p:sp>
        <p:nvSpPr>
          <p:cNvPr id="121" name="标题 1"/>
          <p:cNvSpPr txBox="1">
            <a:spLocks/>
          </p:cNvSpPr>
          <p:nvPr>
            <p:custDataLst>
              <p:tags r:id="rId1"/>
            </p:custDataLst>
          </p:nvPr>
        </p:nvSpPr>
        <p:spPr>
          <a:xfrm>
            <a:off x="552971" y="405458"/>
            <a:ext cx="11315503" cy="745935"/>
          </a:xfrm>
          <a:prstGeom prst="rect">
            <a:avLst/>
          </a:prstGeom>
        </p:spPr>
        <p:txBody>
          <a:bodyPr vert="horz" lIns="91430" tIns="45716" rIns="91430" bIns="45716" rtlCol="0" anchor="ctr">
            <a:noAutofit/>
          </a:bodyPr>
          <a:lstStyle>
            <a:lvl1pPr marR="0" indent="0" defTabSz="1219444" fontAlgn="auto">
              <a:lnSpc>
                <a:spcPct val="100000"/>
              </a:lnSpc>
              <a:spcBef>
                <a:spcPct val="0"/>
              </a:spcBef>
              <a:spcAft>
                <a:spcPts val="0"/>
              </a:spcAft>
              <a:buClrTx/>
              <a:buSzTx/>
              <a:buFontTx/>
              <a:buNone/>
              <a:tabLst/>
              <a:defRPr sz="3600" b="1" baseline="0">
                <a:solidFill>
                  <a:schemeClr val="bg1"/>
                </a:solidFill>
                <a:effectLst>
                  <a:outerShdw blurRad="38100" dist="38100" dir="2700000" algn="tl">
                    <a:srgbClr val="000000">
                      <a:alpha val="43137"/>
                    </a:srgbClr>
                  </a:outerShdw>
                </a:effectLst>
                <a:latin typeface="+mn-ea"/>
                <a:cs typeface="Arial" panose="020B0604020202020204" pitchFamily="34" charset="0"/>
              </a:defRPr>
            </a:lvl1pPr>
          </a:lstStyle>
          <a:p>
            <a:r>
              <a:rPr lang="zh-CN" altLang="en-US" sz="3601" dirty="0">
                <a:solidFill>
                  <a:schemeClr val="bg1">
                    <a:lumMod val="85000"/>
                  </a:schemeClr>
                </a:solidFill>
                <a:latin typeface="+mj-lt"/>
                <a:ea typeface="+mj-ea"/>
                <a:cs typeface="+mj-cs"/>
              </a:rPr>
              <a:t>物联网开放平台是应对产业挑战的必然选择</a:t>
            </a:r>
          </a:p>
        </p:txBody>
      </p:sp>
      <p:sp>
        <p:nvSpPr>
          <p:cNvPr id="7" name="文本框 6"/>
          <p:cNvSpPr txBox="1"/>
          <p:nvPr/>
        </p:nvSpPr>
        <p:spPr>
          <a:xfrm>
            <a:off x="219927" y="5202371"/>
            <a:ext cx="1210588" cy="338554"/>
          </a:xfrm>
          <a:prstGeom prst="rect">
            <a:avLst/>
          </a:prstGeom>
          <a:noFill/>
        </p:spPr>
        <p:txBody>
          <a:bodyPr wrap="none" rtlCol="0">
            <a:spAutoFit/>
          </a:bodyPr>
          <a:lstStyle/>
          <a:p>
            <a:r>
              <a:rPr lang="zh-CN" altLang="en-US" sz="1600" dirty="0">
                <a:solidFill>
                  <a:schemeClr val="bg1"/>
                </a:solidFill>
              </a:rPr>
              <a:t>多厂家终端</a:t>
            </a:r>
          </a:p>
        </p:txBody>
      </p:sp>
      <p:sp>
        <p:nvSpPr>
          <p:cNvPr id="197" name="文本框 196"/>
          <p:cNvSpPr txBox="1"/>
          <p:nvPr/>
        </p:nvSpPr>
        <p:spPr>
          <a:xfrm>
            <a:off x="1290000" y="4798741"/>
            <a:ext cx="1826141" cy="338554"/>
          </a:xfrm>
          <a:prstGeom prst="rect">
            <a:avLst/>
          </a:prstGeom>
          <a:noFill/>
        </p:spPr>
        <p:txBody>
          <a:bodyPr wrap="none" rtlCol="0">
            <a:spAutoFit/>
          </a:bodyPr>
          <a:lstStyle/>
          <a:p>
            <a:r>
              <a:rPr lang="zh-CN" altLang="en-US" sz="1600" dirty="0">
                <a:solidFill>
                  <a:schemeClr val="bg1"/>
                </a:solidFill>
              </a:rPr>
              <a:t>中国电信物联网络</a:t>
            </a:r>
          </a:p>
        </p:txBody>
      </p:sp>
      <p:sp>
        <p:nvSpPr>
          <p:cNvPr id="207" name="文本框 206"/>
          <p:cNvSpPr txBox="1"/>
          <p:nvPr/>
        </p:nvSpPr>
        <p:spPr>
          <a:xfrm>
            <a:off x="4868370" y="5124704"/>
            <a:ext cx="1005403" cy="338554"/>
          </a:xfrm>
          <a:prstGeom prst="rect">
            <a:avLst/>
          </a:prstGeom>
          <a:noFill/>
        </p:spPr>
        <p:txBody>
          <a:bodyPr wrap="none" rtlCol="0">
            <a:spAutoFit/>
          </a:bodyPr>
          <a:lstStyle/>
          <a:p>
            <a:r>
              <a:rPr lang="zh-CN" altLang="en-US" sz="1600" dirty="0">
                <a:solidFill>
                  <a:schemeClr val="bg1"/>
                </a:solidFill>
              </a:rPr>
              <a:t>行业应用</a:t>
            </a:r>
          </a:p>
        </p:txBody>
      </p:sp>
      <p:sp>
        <p:nvSpPr>
          <p:cNvPr id="219" name="文本框 218"/>
          <p:cNvSpPr txBox="1"/>
          <p:nvPr/>
        </p:nvSpPr>
        <p:spPr>
          <a:xfrm>
            <a:off x="4923540" y="3269188"/>
            <a:ext cx="1005403" cy="338554"/>
          </a:xfrm>
          <a:prstGeom prst="rect">
            <a:avLst/>
          </a:prstGeom>
          <a:noFill/>
        </p:spPr>
        <p:txBody>
          <a:bodyPr wrap="none" rtlCol="0">
            <a:spAutoFit/>
          </a:bodyPr>
          <a:lstStyle/>
          <a:p>
            <a:r>
              <a:rPr lang="zh-CN" altLang="en-US" sz="1600" dirty="0">
                <a:solidFill>
                  <a:schemeClr val="bg1"/>
                </a:solidFill>
              </a:rPr>
              <a:t>行业应用</a:t>
            </a:r>
          </a:p>
        </p:txBody>
      </p:sp>
      <p:grpSp>
        <p:nvGrpSpPr>
          <p:cNvPr id="17" name="组合 16"/>
          <p:cNvGrpSpPr/>
          <p:nvPr/>
        </p:nvGrpSpPr>
        <p:grpSpPr>
          <a:xfrm>
            <a:off x="481717" y="2319300"/>
            <a:ext cx="5120741" cy="3143958"/>
            <a:chOff x="616806" y="2031735"/>
            <a:chExt cx="5886524" cy="3143958"/>
          </a:xfrm>
        </p:grpSpPr>
        <p:grpSp>
          <p:nvGrpSpPr>
            <p:cNvPr id="131" name="组合 21"/>
            <p:cNvGrpSpPr/>
            <p:nvPr/>
          </p:nvGrpSpPr>
          <p:grpSpPr>
            <a:xfrm>
              <a:off x="616806" y="2565698"/>
              <a:ext cx="362839" cy="360445"/>
              <a:chOff x="724733" y="5659863"/>
              <a:chExt cx="362839" cy="360445"/>
            </a:xfrm>
            <a:solidFill>
              <a:schemeClr val="bg1"/>
            </a:solidFill>
          </p:grpSpPr>
          <p:sp>
            <p:nvSpPr>
              <p:cNvPr id="132" name="Freeform 33"/>
              <p:cNvSpPr>
                <a:spLocks noEditPoints="1"/>
              </p:cNvSpPr>
              <p:nvPr/>
            </p:nvSpPr>
            <p:spPr bwMode="auto">
              <a:xfrm>
                <a:off x="724733" y="5659863"/>
                <a:ext cx="362839" cy="360445"/>
              </a:xfrm>
              <a:custGeom>
                <a:avLst/>
                <a:gdLst>
                  <a:gd name="T0" fmla="*/ 68 w 137"/>
                  <a:gd name="T1" fmla="*/ 0 h 137"/>
                  <a:gd name="T2" fmla="*/ 0 w 137"/>
                  <a:gd name="T3" fmla="*/ 69 h 137"/>
                  <a:gd name="T4" fmla="*/ 68 w 137"/>
                  <a:gd name="T5" fmla="*/ 137 h 137"/>
                  <a:gd name="T6" fmla="*/ 137 w 137"/>
                  <a:gd name="T7" fmla="*/ 69 h 137"/>
                  <a:gd name="T8" fmla="*/ 68 w 137"/>
                  <a:gd name="T9" fmla="*/ 0 h 137"/>
                  <a:gd name="T10" fmla="*/ 68 w 137"/>
                  <a:gd name="T11" fmla="*/ 123 h 137"/>
                  <a:gd name="T12" fmla="*/ 20 w 137"/>
                  <a:gd name="T13" fmla="*/ 94 h 137"/>
                  <a:gd name="T14" fmla="*/ 21 w 137"/>
                  <a:gd name="T15" fmla="*/ 94 h 137"/>
                  <a:gd name="T16" fmla="*/ 30 w 137"/>
                  <a:gd name="T17" fmla="*/ 90 h 137"/>
                  <a:gd name="T18" fmla="*/ 32 w 137"/>
                  <a:gd name="T19" fmla="*/ 84 h 137"/>
                  <a:gd name="T20" fmla="*/ 27 w 137"/>
                  <a:gd name="T21" fmla="*/ 82 h 137"/>
                  <a:gd name="T22" fmla="*/ 18 w 137"/>
                  <a:gd name="T23" fmla="*/ 86 h 137"/>
                  <a:gd name="T24" fmla="*/ 17 w 137"/>
                  <a:gd name="T25" fmla="*/ 86 h 137"/>
                  <a:gd name="T26" fmla="*/ 14 w 137"/>
                  <a:gd name="T27" fmla="*/ 69 h 137"/>
                  <a:gd name="T28" fmla="*/ 17 w 137"/>
                  <a:gd name="T29" fmla="*/ 52 h 137"/>
                  <a:gd name="T30" fmla="*/ 18 w 137"/>
                  <a:gd name="T31" fmla="*/ 53 h 137"/>
                  <a:gd name="T32" fmla="*/ 27 w 137"/>
                  <a:gd name="T33" fmla="*/ 57 h 137"/>
                  <a:gd name="T34" fmla="*/ 32 w 137"/>
                  <a:gd name="T35" fmla="*/ 55 h 137"/>
                  <a:gd name="T36" fmla="*/ 30 w 137"/>
                  <a:gd name="T37" fmla="*/ 49 h 137"/>
                  <a:gd name="T38" fmla="*/ 21 w 137"/>
                  <a:gd name="T39" fmla="*/ 45 h 137"/>
                  <a:gd name="T40" fmla="*/ 20 w 137"/>
                  <a:gd name="T41" fmla="*/ 44 h 137"/>
                  <a:gd name="T42" fmla="*/ 44 w 137"/>
                  <a:gd name="T43" fmla="*/ 20 h 137"/>
                  <a:gd name="T44" fmla="*/ 44 w 137"/>
                  <a:gd name="T45" fmla="*/ 21 h 137"/>
                  <a:gd name="T46" fmla="*/ 48 w 137"/>
                  <a:gd name="T47" fmla="*/ 30 h 137"/>
                  <a:gd name="T48" fmla="*/ 53 w 137"/>
                  <a:gd name="T49" fmla="*/ 33 h 137"/>
                  <a:gd name="T50" fmla="*/ 56 w 137"/>
                  <a:gd name="T51" fmla="*/ 27 h 137"/>
                  <a:gd name="T52" fmla="*/ 52 w 137"/>
                  <a:gd name="T53" fmla="*/ 18 h 137"/>
                  <a:gd name="T54" fmla="*/ 51 w 137"/>
                  <a:gd name="T55" fmla="*/ 17 h 137"/>
                  <a:gd name="T56" fmla="*/ 68 w 137"/>
                  <a:gd name="T57" fmla="*/ 14 h 137"/>
                  <a:gd name="T58" fmla="*/ 86 w 137"/>
                  <a:gd name="T59" fmla="*/ 17 h 137"/>
                  <a:gd name="T60" fmla="*/ 84 w 137"/>
                  <a:gd name="T61" fmla="*/ 19 h 137"/>
                  <a:gd name="T62" fmla="*/ 80 w 137"/>
                  <a:gd name="T63" fmla="*/ 27 h 137"/>
                  <a:gd name="T64" fmla="*/ 83 w 137"/>
                  <a:gd name="T65" fmla="*/ 33 h 137"/>
                  <a:gd name="T66" fmla="*/ 88 w 137"/>
                  <a:gd name="T67" fmla="*/ 31 h 137"/>
                  <a:gd name="T68" fmla="*/ 92 w 137"/>
                  <a:gd name="T69" fmla="*/ 22 h 137"/>
                  <a:gd name="T70" fmla="*/ 93 w 137"/>
                  <a:gd name="T71" fmla="*/ 20 h 137"/>
                  <a:gd name="T72" fmla="*/ 117 w 137"/>
                  <a:gd name="T73" fmla="*/ 44 h 137"/>
                  <a:gd name="T74" fmla="*/ 115 w 137"/>
                  <a:gd name="T75" fmla="*/ 45 h 137"/>
                  <a:gd name="T76" fmla="*/ 107 w 137"/>
                  <a:gd name="T77" fmla="*/ 49 h 137"/>
                  <a:gd name="T78" fmla="*/ 104 w 137"/>
                  <a:gd name="T79" fmla="*/ 55 h 137"/>
                  <a:gd name="T80" fmla="*/ 110 w 137"/>
                  <a:gd name="T81" fmla="*/ 57 h 137"/>
                  <a:gd name="T82" fmla="*/ 119 w 137"/>
                  <a:gd name="T83" fmla="*/ 53 h 137"/>
                  <a:gd name="T84" fmla="*/ 120 w 137"/>
                  <a:gd name="T85" fmla="*/ 52 h 137"/>
                  <a:gd name="T86" fmla="*/ 123 w 137"/>
                  <a:gd name="T87" fmla="*/ 69 h 137"/>
                  <a:gd name="T88" fmla="*/ 120 w 137"/>
                  <a:gd name="T89" fmla="*/ 86 h 137"/>
                  <a:gd name="T90" fmla="*/ 119 w 137"/>
                  <a:gd name="T91" fmla="*/ 86 h 137"/>
                  <a:gd name="T92" fmla="*/ 110 w 137"/>
                  <a:gd name="T93" fmla="*/ 82 h 137"/>
                  <a:gd name="T94" fmla="*/ 104 w 137"/>
                  <a:gd name="T95" fmla="*/ 84 h 137"/>
                  <a:gd name="T96" fmla="*/ 107 w 137"/>
                  <a:gd name="T97" fmla="*/ 90 h 137"/>
                  <a:gd name="T98" fmla="*/ 115 w 137"/>
                  <a:gd name="T99" fmla="*/ 94 h 137"/>
                  <a:gd name="T100" fmla="*/ 117 w 137"/>
                  <a:gd name="T101" fmla="*/ 94 h 137"/>
                  <a:gd name="T102" fmla="*/ 68 w 137"/>
                  <a:gd name="T103" fmla="*/ 12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137">
                    <a:moveTo>
                      <a:pt x="68" y="0"/>
                    </a:moveTo>
                    <a:cubicBezTo>
                      <a:pt x="31" y="0"/>
                      <a:pt x="0" y="31"/>
                      <a:pt x="0" y="69"/>
                    </a:cubicBezTo>
                    <a:cubicBezTo>
                      <a:pt x="0" y="106"/>
                      <a:pt x="31" y="137"/>
                      <a:pt x="68" y="137"/>
                    </a:cubicBezTo>
                    <a:cubicBezTo>
                      <a:pt x="106" y="137"/>
                      <a:pt x="137" y="106"/>
                      <a:pt x="137" y="69"/>
                    </a:cubicBezTo>
                    <a:cubicBezTo>
                      <a:pt x="137" y="31"/>
                      <a:pt x="106" y="0"/>
                      <a:pt x="68" y="0"/>
                    </a:cubicBezTo>
                    <a:close/>
                    <a:moveTo>
                      <a:pt x="68" y="123"/>
                    </a:moveTo>
                    <a:cubicBezTo>
                      <a:pt x="47" y="123"/>
                      <a:pt x="29" y="111"/>
                      <a:pt x="20" y="94"/>
                    </a:cubicBezTo>
                    <a:cubicBezTo>
                      <a:pt x="20" y="94"/>
                      <a:pt x="21" y="94"/>
                      <a:pt x="21" y="94"/>
                    </a:cubicBezTo>
                    <a:cubicBezTo>
                      <a:pt x="30" y="90"/>
                      <a:pt x="30" y="90"/>
                      <a:pt x="30" y="90"/>
                    </a:cubicBezTo>
                    <a:cubicBezTo>
                      <a:pt x="32" y="89"/>
                      <a:pt x="33" y="86"/>
                      <a:pt x="32" y="84"/>
                    </a:cubicBezTo>
                    <a:cubicBezTo>
                      <a:pt x="32" y="82"/>
                      <a:pt x="29" y="81"/>
                      <a:pt x="27" y="82"/>
                    </a:cubicBezTo>
                    <a:cubicBezTo>
                      <a:pt x="18" y="86"/>
                      <a:pt x="18" y="86"/>
                      <a:pt x="18" y="86"/>
                    </a:cubicBezTo>
                    <a:cubicBezTo>
                      <a:pt x="17" y="86"/>
                      <a:pt x="17" y="86"/>
                      <a:pt x="17" y="86"/>
                    </a:cubicBezTo>
                    <a:cubicBezTo>
                      <a:pt x="15" y="81"/>
                      <a:pt x="14" y="75"/>
                      <a:pt x="14" y="69"/>
                    </a:cubicBezTo>
                    <a:cubicBezTo>
                      <a:pt x="14" y="63"/>
                      <a:pt x="15" y="57"/>
                      <a:pt x="17" y="52"/>
                    </a:cubicBezTo>
                    <a:cubicBezTo>
                      <a:pt x="17" y="52"/>
                      <a:pt x="17" y="52"/>
                      <a:pt x="18" y="53"/>
                    </a:cubicBezTo>
                    <a:cubicBezTo>
                      <a:pt x="27" y="57"/>
                      <a:pt x="27" y="57"/>
                      <a:pt x="27" y="57"/>
                    </a:cubicBezTo>
                    <a:cubicBezTo>
                      <a:pt x="29" y="58"/>
                      <a:pt x="31" y="57"/>
                      <a:pt x="32" y="55"/>
                    </a:cubicBezTo>
                    <a:cubicBezTo>
                      <a:pt x="33" y="52"/>
                      <a:pt x="32" y="50"/>
                      <a:pt x="30" y="49"/>
                    </a:cubicBezTo>
                    <a:cubicBezTo>
                      <a:pt x="21" y="45"/>
                      <a:pt x="21" y="45"/>
                      <a:pt x="21" y="45"/>
                    </a:cubicBezTo>
                    <a:cubicBezTo>
                      <a:pt x="21" y="44"/>
                      <a:pt x="20" y="44"/>
                      <a:pt x="20" y="44"/>
                    </a:cubicBezTo>
                    <a:cubicBezTo>
                      <a:pt x="25" y="34"/>
                      <a:pt x="33" y="25"/>
                      <a:pt x="44" y="20"/>
                    </a:cubicBezTo>
                    <a:cubicBezTo>
                      <a:pt x="44" y="21"/>
                      <a:pt x="44" y="21"/>
                      <a:pt x="44" y="21"/>
                    </a:cubicBezTo>
                    <a:cubicBezTo>
                      <a:pt x="48" y="30"/>
                      <a:pt x="48" y="30"/>
                      <a:pt x="48" y="30"/>
                    </a:cubicBezTo>
                    <a:cubicBezTo>
                      <a:pt x="49" y="33"/>
                      <a:pt x="51" y="34"/>
                      <a:pt x="53" y="33"/>
                    </a:cubicBezTo>
                    <a:cubicBezTo>
                      <a:pt x="56" y="32"/>
                      <a:pt x="57" y="29"/>
                      <a:pt x="56" y="27"/>
                    </a:cubicBezTo>
                    <a:cubicBezTo>
                      <a:pt x="52" y="18"/>
                      <a:pt x="52" y="18"/>
                      <a:pt x="52" y="18"/>
                    </a:cubicBezTo>
                    <a:cubicBezTo>
                      <a:pt x="52" y="18"/>
                      <a:pt x="51" y="17"/>
                      <a:pt x="51" y="17"/>
                    </a:cubicBezTo>
                    <a:cubicBezTo>
                      <a:pt x="57" y="15"/>
                      <a:pt x="62" y="14"/>
                      <a:pt x="68" y="14"/>
                    </a:cubicBezTo>
                    <a:cubicBezTo>
                      <a:pt x="74" y="14"/>
                      <a:pt x="80" y="15"/>
                      <a:pt x="86" y="17"/>
                    </a:cubicBezTo>
                    <a:cubicBezTo>
                      <a:pt x="85" y="17"/>
                      <a:pt x="85" y="18"/>
                      <a:pt x="84" y="19"/>
                    </a:cubicBezTo>
                    <a:cubicBezTo>
                      <a:pt x="80" y="27"/>
                      <a:pt x="80" y="27"/>
                      <a:pt x="80" y="27"/>
                    </a:cubicBezTo>
                    <a:cubicBezTo>
                      <a:pt x="79" y="30"/>
                      <a:pt x="80" y="32"/>
                      <a:pt x="83" y="33"/>
                    </a:cubicBezTo>
                    <a:cubicBezTo>
                      <a:pt x="85" y="34"/>
                      <a:pt x="87" y="33"/>
                      <a:pt x="88" y="31"/>
                    </a:cubicBezTo>
                    <a:cubicBezTo>
                      <a:pt x="92" y="22"/>
                      <a:pt x="92" y="22"/>
                      <a:pt x="92" y="22"/>
                    </a:cubicBezTo>
                    <a:cubicBezTo>
                      <a:pt x="93" y="21"/>
                      <a:pt x="93" y="21"/>
                      <a:pt x="93" y="20"/>
                    </a:cubicBezTo>
                    <a:cubicBezTo>
                      <a:pt x="103" y="25"/>
                      <a:pt x="112" y="34"/>
                      <a:pt x="117" y="44"/>
                    </a:cubicBezTo>
                    <a:cubicBezTo>
                      <a:pt x="117" y="44"/>
                      <a:pt x="116" y="44"/>
                      <a:pt x="115" y="45"/>
                    </a:cubicBezTo>
                    <a:cubicBezTo>
                      <a:pt x="107" y="49"/>
                      <a:pt x="107" y="49"/>
                      <a:pt x="107" y="49"/>
                    </a:cubicBezTo>
                    <a:cubicBezTo>
                      <a:pt x="104" y="50"/>
                      <a:pt x="103" y="52"/>
                      <a:pt x="104" y="55"/>
                    </a:cubicBezTo>
                    <a:cubicBezTo>
                      <a:pt x="105" y="57"/>
                      <a:pt x="108" y="58"/>
                      <a:pt x="110" y="57"/>
                    </a:cubicBezTo>
                    <a:cubicBezTo>
                      <a:pt x="119" y="53"/>
                      <a:pt x="119" y="53"/>
                      <a:pt x="119" y="53"/>
                    </a:cubicBezTo>
                    <a:cubicBezTo>
                      <a:pt x="120" y="52"/>
                      <a:pt x="120" y="52"/>
                      <a:pt x="120" y="52"/>
                    </a:cubicBezTo>
                    <a:cubicBezTo>
                      <a:pt x="122" y="57"/>
                      <a:pt x="123" y="63"/>
                      <a:pt x="123" y="69"/>
                    </a:cubicBezTo>
                    <a:cubicBezTo>
                      <a:pt x="123" y="75"/>
                      <a:pt x="122" y="81"/>
                      <a:pt x="120" y="86"/>
                    </a:cubicBezTo>
                    <a:cubicBezTo>
                      <a:pt x="120" y="86"/>
                      <a:pt x="119" y="86"/>
                      <a:pt x="119" y="86"/>
                    </a:cubicBezTo>
                    <a:cubicBezTo>
                      <a:pt x="110" y="82"/>
                      <a:pt x="110" y="82"/>
                      <a:pt x="110" y="82"/>
                    </a:cubicBezTo>
                    <a:cubicBezTo>
                      <a:pt x="108" y="81"/>
                      <a:pt x="105" y="82"/>
                      <a:pt x="104" y="84"/>
                    </a:cubicBezTo>
                    <a:cubicBezTo>
                      <a:pt x="103" y="86"/>
                      <a:pt x="104" y="89"/>
                      <a:pt x="107" y="90"/>
                    </a:cubicBezTo>
                    <a:cubicBezTo>
                      <a:pt x="115" y="94"/>
                      <a:pt x="115" y="94"/>
                      <a:pt x="115" y="94"/>
                    </a:cubicBezTo>
                    <a:cubicBezTo>
                      <a:pt x="116" y="94"/>
                      <a:pt x="116" y="94"/>
                      <a:pt x="117" y="94"/>
                    </a:cubicBezTo>
                    <a:cubicBezTo>
                      <a:pt x="108" y="111"/>
                      <a:pt x="90" y="123"/>
                      <a:pt x="68" y="123"/>
                    </a:cubicBezTo>
                    <a:close/>
                  </a:path>
                </a:pathLst>
              </a:custGeom>
              <a:grpFill/>
              <a:ln w="9525">
                <a:solidFill>
                  <a:schemeClr val="bg1"/>
                </a:solidFill>
                <a:round/>
                <a:headEnd/>
                <a:tailEnd/>
              </a:ln>
            </p:spPr>
            <p:txBody>
              <a:bodyPr/>
              <a:lstStyle/>
              <a:p>
                <a:endParaRPr lang="zh-CN" altLang="en-US" dirty="0">
                  <a:latin typeface="+mn-ea"/>
                  <a:cs typeface="Arial" pitchFamily="34" charset="0"/>
                </a:endParaRPr>
              </a:p>
            </p:txBody>
          </p:sp>
          <p:sp>
            <p:nvSpPr>
              <p:cNvPr id="133" name="Freeform 39"/>
              <p:cNvSpPr>
                <a:spLocks/>
              </p:cNvSpPr>
              <p:nvPr/>
            </p:nvSpPr>
            <p:spPr bwMode="auto">
              <a:xfrm>
                <a:off x="875617" y="5759255"/>
                <a:ext cx="102984" cy="124539"/>
              </a:xfrm>
              <a:custGeom>
                <a:avLst/>
                <a:gdLst>
                  <a:gd name="T0" fmla="*/ 1 w 39"/>
                  <a:gd name="T1" fmla="*/ 47 h 47"/>
                  <a:gd name="T2" fmla="*/ 7 w 39"/>
                  <a:gd name="T3" fmla="*/ 42 h 47"/>
                  <a:gd name="T4" fmla="*/ 11 w 39"/>
                  <a:gd name="T5" fmla="*/ 43 h 47"/>
                  <a:gd name="T6" fmla="*/ 21 w 39"/>
                  <a:gd name="T7" fmla="*/ 34 h 47"/>
                  <a:gd name="T8" fmla="*/ 19 w 39"/>
                  <a:gd name="T9" fmla="*/ 29 h 47"/>
                  <a:gd name="T10" fmla="*/ 22 w 39"/>
                  <a:gd name="T11" fmla="*/ 26 h 47"/>
                  <a:gd name="T12" fmla="*/ 28 w 39"/>
                  <a:gd name="T13" fmla="*/ 17 h 47"/>
                  <a:gd name="T14" fmla="*/ 32 w 39"/>
                  <a:gd name="T15" fmla="*/ 13 h 47"/>
                  <a:gd name="T16" fmla="*/ 32 w 39"/>
                  <a:gd name="T17" fmla="*/ 12 h 47"/>
                  <a:gd name="T18" fmla="*/ 38 w 39"/>
                  <a:gd name="T19" fmla="*/ 0 h 47"/>
                  <a:gd name="T20" fmla="*/ 28 w 39"/>
                  <a:gd name="T21" fmla="*/ 8 h 47"/>
                  <a:gd name="T22" fmla="*/ 27 w 39"/>
                  <a:gd name="T23" fmla="*/ 8 h 47"/>
                  <a:gd name="T24" fmla="*/ 23 w 39"/>
                  <a:gd name="T25" fmla="*/ 13 h 47"/>
                  <a:gd name="T26" fmla="*/ 23 w 39"/>
                  <a:gd name="T27" fmla="*/ 13 h 47"/>
                  <a:gd name="T28" fmla="*/ 16 w 39"/>
                  <a:gd name="T29" fmla="*/ 21 h 47"/>
                  <a:gd name="T30" fmla="*/ 14 w 39"/>
                  <a:gd name="T31" fmla="*/ 24 h 47"/>
                  <a:gd name="T32" fmla="*/ 11 w 39"/>
                  <a:gd name="T33" fmla="*/ 24 h 47"/>
                  <a:gd name="T34" fmla="*/ 2 w 39"/>
                  <a:gd name="T35" fmla="*/ 34 h 47"/>
                  <a:gd name="T36" fmla="*/ 4 w 39"/>
                  <a:gd name="T37" fmla="*/ 39 h 47"/>
                  <a:gd name="T38" fmla="*/ 1 w 39"/>
                  <a:gd name="T3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7">
                    <a:moveTo>
                      <a:pt x="1" y="47"/>
                    </a:moveTo>
                    <a:cubicBezTo>
                      <a:pt x="1" y="47"/>
                      <a:pt x="4" y="45"/>
                      <a:pt x="7" y="42"/>
                    </a:cubicBezTo>
                    <a:cubicBezTo>
                      <a:pt x="9" y="43"/>
                      <a:pt x="10" y="43"/>
                      <a:pt x="11" y="43"/>
                    </a:cubicBezTo>
                    <a:cubicBezTo>
                      <a:pt x="17" y="43"/>
                      <a:pt x="21" y="39"/>
                      <a:pt x="21" y="34"/>
                    </a:cubicBezTo>
                    <a:cubicBezTo>
                      <a:pt x="21" y="32"/>
                      <a:pt x="20" y="30"/>
                      <a:pt x="19" y="29"/>
                    </a:cubicBezTo>
                    <a:cubicBezTo>
                      <a:pt x="20" y="28"/>
                      <a:pt x="21" y="27"/>
                      <a:pt x="22" y="26"/>
                    </a:cubicBezTo>
                    <a:cubicBezTo>
                      <a:pt x="24" y="23"/>
                      <a:pt x="26" y="20"/>
                      <a:pt x="28" y="17"/>
                    </a:cubicBezTo>
                    <a:cubicBezTo>
                      <a:pt x="30" y="17"/>
                      <a:pt x="32" y="15"/>
                      <a:pt x="32" y="13"/>
                    </a:cubicBezTo>
                    <a:cubicBezTo>
                      <a:pt x="32" y="13"/>
                      <a:pt x="32" y="13"/>
                      <a:pt x="32" y="12"/>
                    </a:cubicBezTo>
                    <a:cubicBezTo>
                      <a:pt x="36" y="6"/>
                      <a:pt x="39" y="1"/>
                      <a:pt x="38" y="0"/>
                    </a:cubicBezTo>
                    <a:cubicBezTo>
                      <a:pt x="37" y="0"/>
                      <a:pt x="33" y="3"/>
                      <a:pt x="28" y="8"/>
                    </a:cubicBezTo>
                    <a:cubicBezTo>
                      <a:pt x="28" y="8"/>
                      <a:pt x="27" y="8"/>
                      <a:pt x="27" y="8"/>
                    </a:cubicBezTo>
                    <a:cubicBezTo>
                      <a:pt x="25" y="8"/>
                      <a:pt x="23" y="10"/>
                      <a:pt x="23" y="13"/>
                    </a:cubicBezTo>
                    <a:cubicBezTo>
                      <a:pt x="23" y="13"/>
                      <a:pt x="23" y="13"/>
                      <a:pt x="23" y="13"/>
                    </a:cubicBezTo>
                    <a:cubicBezTo>
                      <a:pt x="21" y="16"/>
                      <a:pt x="19" y="18"/>
                      <a:pt x="16" y="21"/>
                    </a:cubicBezTo>
                    <a:cubicBezTo>
                      <a:pt x="15" y="22"/>
                      <a:pt x="15" y="23"/>
                      <a:pt x="14" y="24"/>
                    </a:cubicBezTo>
                    <a:cubicBezTo>
                      <a:pt x="13" y="24"/>
                      <a:pt x="12" y="24"/>
                      <a:pt x="11" y="24"/>
                    </a:cubicBezTo>
                    <a:cubicBezTo>
                      <a:pt x="6" y="24"/>
                      <a:pt x="2" y="28"/>
                      <a:pt x="2" y="34"/>
                    </a:cubicBezTo>
                    <a:cubicBezTo>
                      <a:pt x="2" y="35"/>
                      <a:pt x="3" y="37"/>
                      <a:pt x="4" y="39"/>
                    </a:cubicBezTo>
                    <a:cubicBezTo>
                      <a:pt x="1" y="43"/>
                      <a:pt x="0" y="46"/>
                      <a:pt x="1" y="47"/>
                    </a:cubicBezTo>
                    <a:close/>
                  </a:path>
                </a:pathLst>
              </a:custGeom>
              <a:grpFill/>
              <a:ln w="9525">
                <a:solidFill>
                  <a:schemeClr val="bg1"/>
                </a:solidFill>
                <a:round/>
                <a:headEnd/>
                <a:tailEnd/>
              </a:ln>
            </p:spPr>
            <p:txBody>
              <a:bodyPr/>
              <a:lstStyle/>
              <a:p>
                <a:endParaRPr lang="zh-CN" altLang="en-US" dirty="0">
                  <a:latin typeface="+mn-ea"/>
                  <a:cs typeface="Arial" pitchFamily="34" charset="0"/>
                </a:endParaRPr>
              </a:p>
            </p:txBody>
          </p:sp>
        </p:grpSp>
        <p:grpSp>
          <p:nvGrpSpPr>
            <p:cNvPr id="134" name="组合 21"/>
            <p:cNvGrpSpPr/>
            <p:nvPr/>
          </p:nvGrpSpPr>
          <p:grpSpPr>
            <a:xfrm>
              <a:off x="616806" y="3126143"/>
              <a:ext cx="362839" cy="360445"/>
              <a:chOff x="724733" y="5659863"/>
              <a:chExt cx="362839" cy="360445"/>
            </a:xfrm>
            <a:solidFill>
              <a:schemeClr val="bg1"/>
            </a:solidFill>
          </p:grpSpPr>
          <p:sp>
            <p:nvSpPr>
              <p:cNvPr id="135" name="Freeform 33"/>
              <p:cNvSpPr>
                <a:spLocks noEditPoints="1"/>
              </p:cNvSpPr>
              <p:nvPr/>
            </p:nvSpPr>
            <p:spPr bwMode="auto">
              <a:xfrm>
                <a:off x="724733" y="5659863"/>
                <a:ext cx="362839" cy="360445"/>
              </a:xfrm>
              <a:custGeom>
                <a:avLst/>
                <a:gdLst>
                  <a:gd name="T0" fmla="*/ 68 w 137"/>
                  <a:gd name="T1" fmla="*/ 0 h 137"/>
                  <a:gd name="T2" fmla="*/ 0 w 137"/>
                  <a:gd name="T3" fmla="*/ 69 h 137"/>
                  <a:gd name="T4" fmla="*/ 68 w 137"/>
                  <a:gd name="T5" fmla="*/ 137 h 137"/>
                  <a:gd name="T6" fmla="*/ 137 w 137"/>
                  <a:gd name="T7" fmla="*/ 69 h 137"/>
                  <a:gd name="T8" fmla="*/ 68 w 137"/>
                  <a:gd name="T9" fmla="*/ 0 h 137"/>
                  <a:gd name="T10" fmla="*/ 68 w 137"/>
                  <a:gd name="T11" fmla="*/ 123 h 137"/>
                  <a:gd name="T12" fmla="*/ 20 w 137"/>
                  <a:gd name="T13" fmla="*/ 94 h 137"/>
                  <a:gd name="T14" fmla="*/ 21 w 137"/>
                  <a:gd name="T15" fmla="*/ 94 h 137"/>
                  <a:gd name="T16" fmla="*/ 30 w 137"/>
                  <a:gd name="T17" fmla="*/ 90 h 137"/>
                  <a:gd name="T18" fmla="*/ 32 w 137"/>
                  <a:gd name="T19" fmla="*/ 84 h 137"/>
                  <a:gd name="T20" fmla="*/ 27 w 137"/>
                  <a:gd name="T21" fmla="*/ 82 h 137"/>
                  <a:gd name="T22" fmla="*/ 18 w 137"/>
                  <a:gd name="T23" fmla="*/ 86 h 137"/>
                  <a:gd name="T24" fmla="*/ 17 w 137"/>
                  <a:gd name="T25" fmla="*/ 86 h 137"/>
                  <a:gd name="T26" fmla="*/ 14 w 137"/>
                  <a:gd name="T27" fmla="*/ 69 h 137"/>
                  <a:gd name="T28" fmla="*/ 17 w 137"/>
                  <a:gd name="T29" fmla="*/ 52 h 137"/>
                  <a:gd name="T30" fmla="*/ 18 w 137"/>
                  <a:gd name="T31" fmla="*/ 53 h 137"/>
                  <a:gd name="T32" fmla="*/ 27 w 137"/>
                  <a:gd name="T33" fmla="*/ 57 h 137"/>
                  <a:gd name="T34" fmla="*/ 32 w 137"/>
                  <a:gd name="T35" fmla="*/ 55 h 137"/>
                  <a:gd name="T36" fmla="*/ 30 w 137"/>
                  <a:gd name="T37" fmla="*/ 49 h 137"/>
                  <a:gd name="T38" fmla="*/ 21 w 137"/>
                  <a:gd name="T39" fmla="*/ 45 h 137"/>
                  <a:gd name="T40" fmla="*/ 20 w 137"/>
                  <a:gd name="T41" fmla="*/ 44 h 137"/>
                  <a:gd name="T42" fmla="*/ 44 w 137"/>
                  <a:gd name="T43" fmla="*/ 20 h 137"/>
                  <a:gd name="T44" fmla="*/ 44 w 137"/>
                  <a:gd name="T45" fmla="*/ 21 h 137"/>
                  <a:gd name="T46" fmla="*/ 48 w 137"/>
                  <a:gd name="T47" fmla="*/ 30 h 137"/>
                  <a:gd name="T48" fmla="*/ 53 w 137"/>
                  <a:gd name="T49" fmla="*/ 33 h 137"/>
                  <a:gd name="T50" fmla="*/ 56 w 137"/>
                  <a:gd name="T51" fmla="*/ 27 h 137"/>
                  <a:gd name="T52" fmla="*/ 52 w 137"/>
                  <a:gd name="T53" fmla="*/ 18 h 137"/>
                  <a:gd name="T54" fmla="*/ 51 w 137"/>
                  <a:gd name="T55" fmla="*/ 17 h 137"/>
                  <a:gd name="T56" fmla="*/ 68 w 137"/>
                  <a:gd name="T57" fmla="*/ 14 h 137"/>
                  <a:gd name="T58" fmla="*/ 86 w 137"/>
                  <a:gd name="T59" fmla="*/ 17 h 137"/>
                  <a:gd name="T60" fmla="*/ 84 w 137"/>
                  <a:gd name="T61" fmla="*/ 19 h 137"/>
                  <a:gd name="T62" fmla="*/ 80 w 137"/>
                  <a:gd name="T63" fmla="*/ 27 h 137"/>
                  <a:gd name="T64" fmla="*/ 83 w 137"/>
                  <a:gd name="T65" fmla="*/ 33 h 137"/>
                  <a:gd name="T66" fmla="*/ 88 w 137"/>
                  <a:gd name="T67" fmla="*/ 31 h 137"/>
                  <a:gd name="T68" fmla="*/ 92 w 137"/>
                  <a:gd name="T69" fmla="*/ 22 h 137"/>
                  <a:gd name="T70" fmla="*/ 93 w 137"/>
                  <a:gd name="T71" fmla="*/ 20 h 137"/>
                  <a:gd name="T72" fmla="*/ 117 w 137"/>
                  <a:gd name="T73" fmla="*/ 44 h 137"/>
                  <a:gd name="T74" fmla="*/ 115 w 137"/>
                  <a:gd name="T75" fmla="*/ 45 h 137"/>
                  <a:gd name="T76" fmla="*/ 107 w 137"/>
                  <a:gd name="T77" fmla="*/ 49 h 137"/>
                  <a:gd name="T78" fmla="*/ 104 w 137"/>
                  <a:gd name="T79" fmla="*/ 55 h 137"/>
                  <a:gd name="T80" fmla="*/ 110 w 137"/>
                  <a:gd name="T81" fmla="*/ 57 h 137"/>
                  <a:gd name="T82" fmla="*/ 119 w 137"/>
                  <a:gd name="T83" fmla="*/ 53 h 137"/>
                  <a:gd name="T84" fmla="*/ 120 w 137"/>
                  <a:gd name="T85" fmla="*/ 52 h 137"/>
                  <a:gd name="T86" fmla="*/ 123 w 137"/>
                  <a:gd name="T87" fmla="*/ 69 h 137"/>
                  <a:gd name="T88" fmla="*/ 120 w 137"/>
                  <a:gd name="T89" fmla="*/ 86 h 137"/>
                  <a:gd name="T90" fmla="*/ 119 w 137"/>
                  <a:gd name="T91" fmla="*/ 86 h 137"/>
                  <a:gd name="T92" fmla="*/ 110 w 137"/>
                  <a:gd name="T93" fmla="*/ 82 h 137"/>
                  <a:gd name="T94" fmla="*/ 104 w 137"/>
                  <a:gd name="T95" fmla="*/ 84 h 137"/>
                  <a:gd name="T96" fmla="*/ 107 w 137"/>
                  <a:gd name="T97" fmla="*/ 90 h 137"/>
                  <a:gd name="T98" fmla="*/ 115 w 137"/>
                  <a:gd name="T99" fmla="*/ 94 h 137"/>
                  <a:gd name="T100" fmla="*/ 117 w 137"/>
                  <a:gd name="T101" fmla="*/ 94 h 137"/>
                  <a:gd name="T102" fmla="*/ 68 w 137"/>
                  <a:gd name="T103" fmla="*/ 12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137">
                    <a:moveTo>
                      <a:pt x="68" y="0"/>
                    </a:moveTo>
                    <a:cubicBezTo>
                      <a:pt x="31" y="0"/>
                      <a:pt x="0" y="31"/>
                      <a:pt x="0" y="69"/>
                    </a:cubicBezTo>
                    <a:cubicBezTo>
                      <a:pt x="0" y="106"/>
                      <a:pt x="31" y="137"/>
                      <a:pt x="68" y="137"/>
                    </a:cubicBezTo>
                    <a:cubicBezTo>
                      <a:pt x="106" y="137"/>
                      <a:pt x="137" y="106"/>
                      <a:pt x="137" y="69"/>
                    </a:cubicBezTo>
                    <a:cubicBezTo>
                      <a:pt x="137" y="31"/>
                      <a:pt x="106" y="0"/>
                      <a:pt x="68" y="0"/>
                    </a:cubicBezTo>
                    <a:close/>
                    <a:moveTo>
                      <a:pt x="68" y="123"/>
                    </a:moveTo>
                    <a:cubicBezTo>
                      <a:pt x="47" y="123"/>
                      <a:pt x="29" y="111"/>
                      <a:pt x="20" y="94"/>
                    </a:cubicBezTo>
                    <a:cubicBezTo>
                      <a:pt x="20" y="94"/>
                      <a:pt x="21" y="94"/>
                      <a:pt x="21" y="94"/>
                    </a:cubicBezTo>
                    <a:cubicBezTo>
                      <a:pt x="30" y="90"/>
                      <a:pt x="30" y="90"/>
                      <a:pt x="30" y="90"/>
                    </a:cubicBezTo>
                    <a:cubicBezTo>
                      <a:pt x="32" y="89"/>
                      <a:pt x="33" y="86"/>
                      <a:pt x="32" y="84"/>
                    </a:cubicBezTo>
                    <a:cubicBezTo>
                      <a:pt x="32" y="82"/>
                      <a:pt x="29" y="81"/>
                      <a:pt x="27" y="82"/>
                    </a:cubicBezTo>
                    <a:cubicBezTo>
                      <a:pt x="18" y="86"/>
                      <a:pt x="18" y="86"/>
                      <a:pt x="18" y="86"/>
                    </a:cubicBezTo>
                    <a:cubicBezTo>
                      <a:pt x="17" y="86"/>
                      <a:pt x="17" y="86"/>
                      <a:pt x="17" y="86"/>
                    </a:cubicBezTo>
                    <a:cubicBezTo>
                      <a:pt x="15" y="81"/>
                      <a:pt x="14" y="75"/>
                      <a:pt x="14" y="69"/>
                    </a:cubicBezTo>
                    <a:cubicBezTo>
                      <a:pt x="14" y="63"/>
                      <a:pt x="15" y="57"/>
                      <a:pt x="17" y="52"/>
                    </a:cubicBezTo>
                    <a:cubicBezTo>
                      <a:pt x="17" y="52"/>
                      <a:pt x="17" y="52"/>
                      <a:pt x="18" y="53"/>
                    </a:cubicBezTo>
                    <a:cubicBezTo>
                      <a:pt x="27" y="57"/>
                      <a:pt x="27" y="57"/>
                      <a:pt x="27" y="57"/>
                    </a:cubicBezTo>
                    <a:cubicBezTo>
                      <a:pt x="29" y="58"/>
                      <a:pt x="31" y="57"/>
                      <a:pt x="32" y="55"/>
                    </a:cubicBezTo>
                    <a:cubicBezTo>
                      <a:pt x="33" y="52"/>
                      <a:pt x="32" y="50"/>
                      <a:pt x="30" y="49"/>
                    </a:cubicBezTo>
                    <a:cubicBezTo>
                      <a:pt x="21" y="45"/>
                      <a:pt x="21" y="45"/>
                      <a:pt x="21" y="45"/>
                    </a:cubicBezTo>
                    <a:cubicBezTo>
                      <a:pt x="21" y="44"/>
                      <a:pt x="20" y="44"/>
                      <a:pt x="20" y="44"/>
                    </a:cubicBezTo>
                    <a:cubicBezTo>
                      <a:pt x="25" y="34"/>
                      <a:pt x="33" y="25"/>
                      <a:pt x="44" y="20"/>
                    </a:cubicBezTo>
                    <a:cubicBezTo>
                      <a:pt x="44" y="21"/>
                      <a:pt x="44" y="21"/>
                      <a:pt x="44" y="21"/>
                    </a:cubicBezTo>
                    <a:cubicBezTo>
                      <a:pt x="48" y="30"/>
                      <a:pt x="48" y="30"/>
                      <a:pt x="48" y="30"/>
                    </a:cubicBezTo>
                    <a:cubicBezTo>
                      <a:pt x="49" y="33"/>
                      <a:pt x="51" y="34"/>
                      <a:pt x="53" y="33"/>
                    </a:cubicBezTo>
                    <a:cubicBezTo>
                      <a:pt x="56" y="32"/>
                      <a:pt x="57" y="29"/>
                      <a:pt x="56" y="27"/>
                    </a:cubicBezTo>
                    <a:cubicBezTo>
                      <a:pt x="52" y="18"/>
                      <a:pt x="52" y="18"/>
                      <a:pt x="52" y="18"/>
                    </a:cubicBezTo>
                    <a:cubicBezTo>
                      <a:pt x="52" y="18"/>
                      <a:pt x="51" y="17"/>
                      <a:pt x="51" y="17"/>
                    </a:cubicBezTo>
                    <a:cubicBezTo>
                      <a:pt x="57" y="15"/>
                      <a:pt x="62" y="14"/>
                      <a:pt x="68" y="14"/>
                    </a:cubicBezTo>
                    <a:cubicBezTo>
                      <a:pt x="74" y="14"/>
                      <a:pt x="80" y="15"/>
                      <a:pt x="86" y="17"/>
                    </a:cubicBezTo>
                    <a:cubicBezTo>
                      <a:pt x="85" y="17"/>
                      <a:pt x="85" y="18"/>
                      <a:pt x="84" y="19"/>
                    </a:cubicBezTo>
                    <a:cubicBezTo>
                      <a:pt x="80" y="27"/>
                      <a:pt x="80" y="27"/>
                      <a:pt x="80" y="27"/>
                    </a:cubicBezTo>
                    <a:cubicBezTo>
                      <a:pt x="79" y="30"/>
                      <a:pt x="80" y="32"/>
                      <a:pt x="83" y="33"/>
                    </a:cubicBezTo>
                    <a:cubicBezTo>
                      <a:pt x="85" y="34"/>
                      <a:pt x="87" y="33"/>
                      <a:pt x="88" y="31"/>
                    </a:cubicBezTo>
                    <a:cubicBezTo>
                      <a:pt x="92" y="22"/>
                      <a:pt x="92" y="22"/>
                      <a:pt x="92" y="22"/>
                    </a:cubicBezTo>
                    <a:cubicBezTo>
                      <a:pt x="93" y="21"/>
                      <a:pt x="93" y="21"/>
                      <a:pt x="93" y="20"/>
                    </a:cubicBezTo>
                    <a:cubicBezTo>
                      <a:pt x="103" y="25"/>
                      <a:pt x="112" y="34"/>
                      <a:pt x="117" y="44"/>
                    </a:cubicBezTo>
                    <a:cubicBezTo>
                      <a:pt x="117" y="44"/>
                      <a:pt x="116" y="44"/>
                      <a:pt x="115" y="45"/>
                    </a:cubicBezTo>
                    <a:cubicBezTo>
                      <a:pt x="107" y="49"/>
                      <a:pt x="107" y="49"/>
                      <a:pt x="107" y="49"/>
                    </a:cubicBezTo>
                    <a:cubicBezTo>
                      <a:pt x="104" y="50"/>
                      <a:pt x="103" y="52"/>
                      <a:pt x="104" y="55"/>
                    </a:cubicBezTo>
                    <a:cubicBezTo>
                      <a:pt x="105" y="57"/>
                      <a:pt x="108" y="58"/>
                      <a:pt x="110" y="57"/>
                    </a:cubicBezTo>
                    <a:cubicBezTo>
                      <a:pt x="119" y="53"/>
                      <a:pt x="119" y="53"/>
                      <a:pt x="119" y="53"/>
                    </a:cubicBezTo>
                    <a:cubicBezTo>
                      <a:pt x="120" y="52"/>
                      <a:pt x="120" y="52"/>
                      <a:pt x="120" y="52"/>
                    </a:cubicBezTo>
                    <a:cubicBezTo>
                      <a:pt x="122" y="57"/>
                      <a:pt x="123" y="63"/>
                      <a:pt x="123" y="69"/>
                    </a:cubicBezTo>
                    <a:cubicBezTo>
                      <a:pt x="123" y="75"/>
                      <a:pt x="122" y="81"/>
                      <a:pt x="120" y="86"/>
                    </a:cubicBezTo>
                    <a:cubicBezTo>
                      <a:pt x="120" y="86"/>
                      <a:pt x="119" y="86"/>
                      <a:pt x="119" y="86"/>
                    </a:cubicBezTo>
                    <a:cubicBezTo>
                      <a:pt x="110" y="82"/>
                      <a:pt x="110" y="82"/>
                      <a:pt x="110" y="82"/>
                    </a:cubicBezTo>
                    <a:cubicBezTo>
                      <a:pt x="108" y="81"/>
                      <a:pt x="105" y="82"/>
                      <a:pt x="104" y="84"/>
                    </a:cubicBezTo>
                    <a:cubicBezTo>
                      <a:pt x="103" y="86"/>
                      <a:pt x="104" y="89"/>
                      <a:pt x="107" y="90"/>
                    </a:cubicBezTo>
                    <a:cubicBezTo>
                      <a:pt x="115" y="94"/>
                      <a:pt x="115" y="94"/>
                      <a:pt x="115" y="94"/>
                    </a:cubicBezTo>
                    <a:cubicBezTo>
                      <a:pt x="116" y="94"/>
                      <a:pt x="116" y="94"/>
                      <a:pt x="117" y="94"/>
                    </a:cubicBezTo>
                    <a:cubicBezTo>
                      <a:pt x="108" y="111"/>
                      <a:pt x="90" y="123"/>
                      <a:pt x="68" y="123"/>
                    </a:cubicBezTo>
                    <a:close/>
                  </a:path>
                </a:pathLst>
              </a:custGeom>
              <a:grpFill/>
              <a:ln w="9525">
                <a:solidFill>
                  <a:schemeClr val="bg1"/>
                </a:solidFill>
                <a:round/>
                <a:headEnd/>
                <a:tailEnd/>
              </a:ln>
            </p:spPr>
            <p:txBody>
              <a:bodyPr/>
              <a:lstStyle/>
              <a:p>
                <a:endParaRPr lang="zh-CN" altLang="en-US" dirty="0">
                  <a:latin typeface="+mn-ea"/>
                  <a:cs typeface="Arial" pitchFamily="34" charset="0"/>
                </a:endParaRPr>
              </a:p>
            </p:txBody>
          </p:sp>
          <p:sp>
            <p:nvSpPr>
              <p:cNvPr id="136" name="Freeform 39"/>
              <p:cNvSpPr>
                <a:spLocks/>
              </p:cNvSpPr>
              <p:nvPr/>
            </p:nvSpPr>
            <p:spPr bwMode="auto">
              <a:xfrm>
                <a:off x="875617" y="5759255"/>
                <a:ext cx="102984" cy="124539"/>
              </a:xfrm>
              <a:custGeom>
                <a:avLst/>
                <a:gdLst>
                  <a:gd name="T0" fmla="*/ 1 w 39"/>
                  <a:gd name="T1" fmla="*/ 47 h 47"/>
                  <a:gd name="T2" fmla="*/ 7 w 39"/>
                  <a:gd name="T3" fmla="*/ 42 h 47"/>
                  <a:gd name="T4" fmla="*/ 11 w 39"/>
                  <a:gd name="T5" fmla="*/ 43 h 47"/>
                  <a:gd name="T6" fmla="*/ 21 w 39"/>
                  <a:gd name="T7" fmla="*/ 34 h 47"/>
                  <a:gd name="T8" fmla="*/ 19 w 39"/>
                  <a:gd name="T9" fmla="*/ 29 h 47"/>
                  <a:gd name="T10" fmla="*/ 22 w 39"/>
                  <a:gd name="T11" fmla="*/ 26 h 47"/>
                  <a:gd name="T12" fmla="*/ 28 w 39"/>
                  <a:gd name="T13" fmla="*/ 17 h 47"/>
                  <a:gd name="T14" fmla="*/ 32 w 39"/>
                  <a:gd name="T15" fmla="*/ 13 h 47"/>
                  <a:gd name="T16" fmla="*/ 32 w 39"/>
                  <a:gd name="T17" fmla="*/ 12 h 47"/>
                  <a:gd name="T18" fmla="*/ 38 w 39"/>
                  <a:gd name="T19" fmla="*/ 0 h 47"/>
                  <a:gd name="T20" fmla="*/ 28 w 39"/>
                  <a:gd name="T21" fmla="*/ 8 h 47"/>
                  <a:gd name="T22" fmla="*/ 27 w 39"/>
                  <a:gd name="T23" fmla="*/ 8 h 47"/>
                  <a:gd name="T24" fmla="*/ 23 w 39"/>
                  <a:gd name="T25" fmla="*/ 13 h 47"/>
                  <a:gd name="T26" fmla="*/ 23 w 39"/>
                  <a:gd name="T27" fmla="*/ 13 h 47"/>
                  <a:gd name="T28" fmla="*/ 16 w 39"/>
                  <a:gd name="T29" fmla="*/ 21 h 47"/>
                  <a:gd name="T30" fmla="*/ 14 w 39"/>
                  <a:gd name="T31" fmla="*/ 24 h 47"/>
                  <a:gd name="T32" fmla="*/ 11 w 39"/>
                  <a:gd name="T33" fmla="*/ 24 h 47"/>
                  <a:gd name="T34" fmla="*/ 2 w 39"/>
                  <a:gd name="T35" fmla="*/ 34 h 47"/>
                  <a:gd name="T36" fmla="*/ 4 w 39"/>
                  <a:gd name="T37" fmla="*/ 39 h 47"/>
                  <a:gd name="T38" fmla="*/ 1 w 39"/>
                  <a:gd name="T3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7">
                    <a:moveTo>
                      <a:pt x="1" y="47"/>
                    </a:moveTo>
                    <a:cubicBezTo>
                      <a:pt x="1" y="47"/>
                      <a:pt x="4" y="45"/>
                      <a:pt x="7" y="42"/>
                    </a:cubicBezTo>
                    <a:cubicBezTo>
                      <a:pt x="9" y="43"/>
                      <a:pt x="10" y="43"/>
                      <a:pt x="11" y="43"/>
                    </a:cubicBezTo>
                    <a:cubicBezTo>
                      <a:pt x="17" y="43"/>
                      <a:pt x="21" y="39"/>
                      <a:pt x="21" y="34"/>
                    </a:cubicBezTo>
                    <a:cubicBezTo>
                      <a:pt x="21" y="32"/>
                      <a:pt x="20" y="30"/>
                      <a:pt x="19" y="29"/>
                    </a:cubicBezTo>
                    <a:cubicBezTo>
                      <a:pt x="20" y="28"/>
                      <a:pt x="21" y="27"/>
                      <a:pt x="22" y="26"/>
                    </a:cubicBezTo>
                    <a:cubicBezTo>
                      <a:pt x="24" y="23"/>
                      <a:pt x="26" y="20"/>
                      <a:pt x="28" y="17"/>
                    </a:cubicBezTo>
                    <a:cubicBezTo>
                      <a:pt x="30" y="17"/>
                      <a:pt x="32" y="15"/>
                      <a:pt x="32" y="13"/>
                    </a:cubicBezTo>
                    <a:cubicBezTo>
                      <a:pt x="32" y="13"/>
                      <a:pt x="32" y="13"/>
                      <a:pt x="32" y="12"/>
                    </a:cubicBezTo>
                    <a:cubicBezTo>
                      <a:pt x="36" y="6"/>
                      <a:pt x="39" y="1"/>
                      <a:pt x="38" y="0"/>
                    </a:cubicBezTo>
                    <a:cubicBezTo>
                      <a:pt x="37" y="0"/>
                      <a:pt x="33" y="3"/>
                      <a:pt x="28" y="8"/>
                    </a:cubicBezTo>
                    <a:cubicBezTo>
                      <a:pt x="28" y="8"/>
                      <a:pt x="27" y="8"/>
                      <a:pt x="27" y="8"/>
                    </a:cubicBezTo>
                    <a:cubicBezTo>
                      <a:pt x="25" y="8"/>
                      <a:pt x="23" y="10"/>
                      <a:pt x="23" y="13"/>
                    </a:cubicBezTo>
                    <a:cubicBezTo>
                      <a:pt x="23" y="13"/>
                      <a:pt x="23" y="13"/>
                      <a:pt x="23" y="13"/>
                    </a:cubicBezTo>
                    <a:cubicBezTo>
                      <a:pt x="21" y="16"/>
                      <a:pt x="19" y="18"/>
                      <a:pt x="16" y="21"/>
                    </a:cubicBezTo>
                    <a:cubicBezTo>
                      <a:pt x="15" y="22"/>
                      <a:pt x="15" y="23"/>
                      <a:pt x="14" y="24"/>
                    </a:cubicBezTo>
                    <a:cubicBezTo>
                      <a:pt x="13" y="24"/>
                      <a:pt x="12" y="24"/>
                      <a:pt x="11" y="24"/>
                    </a:cubicBezTo>
                    <a:cubicBezTo>
                      <a:pt x="6" y="24"/>
                      <a:pt x="2" y="28"/>
                      <a:pt x="2" y="34"/>
                    </a:cubicBezTo>
                    <a:cubicBezTo>
                      <a:pt x="2" y="35"/>
                      <a:pt x="3" y="37"/>
                      <a:pt x="4" y="39"/>
                    </a:cubicBezTo>
                    <a:cubicBezTo>
                      <a:pt x="1" y="43"/>
                      <a:pt x="0" y="46"/>
                      <a:pt x="1" y="47"/>
                    </a:cubicBezTo>
                    <a:close/>
                  </a:path>
                </a:pathLst>
              </a:custGeom>
              <a:grpFill/>
              <a:ln w="9525">
                <a:solidFill>
                  <a:schemeClr val="bg1"/>
                </a:solidFill>
                <a:round/>
                <a:headEnd/>
                <a:tailEnd/>
              </a:ln>
            </p:spPr>
            <p:txBody>
              <a:bodyPr/>
              <a:lstStyle/>
              <a:p>
                <a:endParaRPr lang="zh-CN" altLang="en-US" dirty="0">
                  <a:latin typeface="+mn-ea"/>
                  <a:cs typeface="Arial" pitchFamily="34" charset="0"/>
                </a:endParaRPr>
              </a:p>
            </p:txBody>
          </p:sp>
        </p:grpSp>
        <p:grpSp>
          <p:nvGrpSpPr>
            <p:cNvPr id="137" name="组合 21"/>
            <p:cNvGrpSpPr/>
            <p:nvPr/>
          </p:nvGrpSpPr>
          <p:grpSpPr>
            <a:xfrm>
              <a:off x="616806" y="3686588"/>
              <a:ext cx="362839" cy="360445"/>
              <a:chOff x="724733" y="5659863"/>
              <a:chExt cx="362839" cy="360445"/>
            </a:xfrm>
            <a:solidFill>
              <a:schemeClr val="bg1"/>
            </a:solidFill>
          </p:grpSpPr>
          <p:sp>
            <p:nvSpPr>
              <p:cNvPr id="138" name="Freeform 33"/>
              <p:cNvSpPr>
                <a:spLocks noEditPoints="1"/>
              </p:cNvSpPr>
              <p:nvPr/>
            </p:nvSpPr>
            <p:spPr bwMode="auto">
              <a:xfrm>
                <a:off x="724733" y="5659863"/>
                <a:ext cx="362839" cy="360445"/>
              </a:xfrm>
              <a:custGeom>
                <a:avLst/>
                <a:gdLst>
                  <a:gd name="T0" fmla="*/ 68 w 137"/>
                  <a:gd name="T1" fmla="*/ 0 h 137"/>
                  <a:gd name="T2" fmla="*/ 0 w 137"/>
                  <a:gd name="T3" fmla="*/ 69 h 137"/>
                  <a:gd name="T4" fmla="*/ 68 w 137"/>
                  <a:gd name="T5" fmla="*/ 137 h 137"/>
                  <a:gd name="T6" fmla="*/ 137 w 137"/>
                  <a:gd name="T7" fmla="*/ 69 h 137"/>
                  <a:gd name="T8" fmla="*/ 68 w 137"/>
                  <a:gd name="T9" fmla="*/ 0 h 137"/>
                  <a:gd name="T10" fmla="*/ 68 w 137"/>
                  <a:gd name="T11" fmla="*/ 123 h 137"/>
                  <a:gd name="T12" fmla="*/ 20 w 137"/>
                  <a:gd name="T13" fmla="*/ 94 h 137"/>
                  <a:gd name="T14" fmla="*/ 21 w 137"/>
                  <a:gd name="T15" fmla="*/ 94 h 137"/>
                  <a:gd name="T16" fmla="*/ 30 w 137"/>
                  <a:gd name="T17" fmla="*/ 90 h 137"/>
                  <a:gd name="T18" fmla="*/ 32 w 137"/>
                  <a:gd name="T19" fmla="*/ 84 h 137"/>
                  <a:gd name="T20" fmla="*/ 27 w 137"/>
                  <a:gd name="T21" fmla="*/ 82 h 137"/>
                  <a:gd name="T22" fmla="*/ 18 w 137"/>
                  <a:gd name="T23" fmla="*/ 86 h 137"/>
                  <a:gd name="T24" fmla="*/ 17 w 137"/>
                  <a:gd name="T25" fmla="*/ 86 h 137"/>
                  <a:gd name="T26" fmla="*/ 14 w 137"/>
                  <a:gd name="T27" fmla="*/ 69 h 137"/>
                  <a:gd name="T28" fmla="*/ 17 w 137"/>
                  <a:gd name="T29" fmla="*/ 52 h 137"/>
                  <a:gd name="T30" fmla="*/ 18 w 137"/>
                  <a:gd name="T31" fmla="*/ 53 h 137"/>
                  <a:gd name="T32" fmla="*/ 27 w 137"/>
                  <a:gd name="T33" fmla="*/ 57 h 137"/>
                  <a:gd name="T34" fmla="*/ 32 w 137"/>
                  <a:gd name="T35" fmla="*/ 55 h 137"/>
                  <a:gd name="T36" fmla="*/ 30 w 137"/>
                  <a:gd name="T37" fmla="*/ 49 h 137"/>
                  <a:gd name="T38" fmla="*/ 21 w 137"/>
                  <a:gd name="T39" fmla="*/ 45 h 137"/>
                  <a:gd name="T40" fmla="*/ 20 w 137"/>
                  <a:gd name="T41" fmla="*/ 44 h 137"/>
                  <a:gd name="T42" fmla="*/ 44 w 137"/>
                  <a:gd name="T43" fmla="*/ 20 h 137"/>
                  <a:gd name="T44" fmla="*/ 44 w 137"/>
                  <a:gd name="T45" fmla="*/ 21 h 137"/>
                  <a:gd name="T46" fmla="*/ 48 w 137"/>
                  <a:gd name="T47" fmla="*/ 30 h 137"/>
                  <a:gd name="T48" fmla="*/ 53 w 137"/>
                  <a:gd name="T49" fmla="*/ 33 h 137"/>
                  <a:gd name="T50" fmla="*/ 56 w 137"/>
                  <a:gd name="T51" fmla="*/ 27 h 137"/>
                  <a:gd name="T52" fmla="*/ 52 w 137"/>
                  <a:gd name="T53" fmla="*/ 18 h 137"/>
                  <a:gd name="T54" fmla="*/ 51 w 137"/>
                  <a:gd name="T55" fmla="*/ 17 h 137"/>
                  <a:gd name="T56" fmla="*/ 68 w 137"/>
                  <a:gd name="T57" fmla="*/ 14 h 137"/>
                  <a:gd name="T58" fmla="*/ 86 w 137"/>
                  <a:gd name="T59" fmla="*/ 17 h 137"/>
                  <a:gd name="T60" fmla="*/ 84 w 137"/>
                  <a:gd name="T61" fmla="*/ 19 h 137"/>
                  <a:gd name="T62" fmla="*/ 80 w 137"/>
                  <a:gd name="T63" fmla="*/ 27 h 137"/>
                  <a:gd name="T64" fmla="*/ 83 w 137"/>
                  <a:gd name="T65" fmla="*/ 33 h 137"/>
                  <a:gd name="T66" fmla="*/ 88 w 137"/>
                  <a:gd name="T67" fmla="*/ 31 h 137"/>
                  <a:gd name="T68" fmla="*/ 92 w 137"/>
                  <a:gd name="T69" fmla="*/ 22 h 137"/>
                  <a:gd name="T70" fmla="*/ 93 w 137"/>
                  <a:gd name="T71" fmla="*/ 20 h 137"/>
                  <a:gd name="T72" fmla="*/ 117 w 137"/>
                  <a:gd name="T73" fmla="*/ 44 h 137"/>
                  <a:gd name="T74" fmla="*/ 115 w 137"/>
                  <a:gd name="T75" fmla="*/ 45 h 137"/>
                  <a:gd name="T76" fmla="*/ 107 w 137"/>
                  <a:gd name="T77" fmla="*/ 49 h 137"/>
                  <a:gd name="T78" fmla="*/ 104 w 137"/>
                  <a:gd name="T79" fmla="*/ 55 h 137"/>
                  <a:gd name="T80" fmla="*/ 110 w 137"/>
                  <a:gd name="T81" fmla="*/ 57 h 137"/>
                  <a:gd name="T82" fmla="*/ 119 w 137"/>
                  <a:gd name="T83" fmla="*/ 53 h 137"/>
                  <a:gd name="T84" fmla="*/ 120 w 137"/>
                  <a:gd name="T85" fmla="*/ 52 h 137"/>
                  <a:gd name="T86" fmla="*/ 123 w 137"/>
                  <a:gd name="T87" fmla="*/ 69 h 137"/>
                  <a:gd name="T88" fmla="*/ 120 w 137"/>
                  <a:gd name="T89" fmla="*/ 86 h 137"/>
                  <a:gd name="T90" fmla="*/ 119 w 137"/>
                  <a:gd name="T91" fmla="*/ 86 h 137"/>
                  <a:gd name="T92" fmla="*/ 110 w 137"/>
                  <a:gd name="T93" fmla="*/ 82 h 137"/>
                  <a:gd name="T94" fmla="*/ 104 w 137"/>
                  <a:gd name="T95" fmla="*/ 84 h 137"/>
                  <a:gd name="T96" fmla="*/ 107 w 137"/>
                  <a:gd name="T97" fmla="*/ 90 h 137"/>
                  <a:gd name="T98" fmla="*/ 115 w 137"/>
                  <a:gd name="T99" fmla="*/ 94 h 137"/>
                  <a:gd name="T100" fmla="*/ 117 w 137"/>
                  <a:gd name="T101" fmla="*/ 94 h 137"/>
                  <a:gd name="T102" fmla="*/ 68 w 137"/>
                  <a:gd name="T103" fmla="*/ 12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137">
                    <a:moveTo>
                      <a:pt x="68" y="0"/>
                    </a:moveTo>
                    <a:cubicBezTo>
                      <a:pt x="31" y="0"/>
                      <a:pt x="0" y="31"/>
                      <a:pt x="0" y="69"/>
                    </a:cubicBezTo>
                    <a:cubicBezTo>
                      <a:pt x="0" y="106"/>
                      <a:pt x="31" y="137"/>
                      <a:pt x="68" y="137"/>
                    </a:cubicBezTo>
                    <a:cubicBezTo>
                      <a:pt x="106" y="137"/>
                      <a:pt x="137" y="106"/>
                      <a:pt x="137" y="69"/>
                    </a:cubicBezTo>
                    <a:cubicBezTo>
                      <a:pt x="137" y="31"/>
                      <a:pt x="106" y="0"/>
                      <a:pt x="68" y="0"/>
                    </a:cubicBezTo>
                    <a:close/>
                    <a:moveTo>
                      <a:pt x="68" y="123"/>
                    </a:moveTo>
                    <a:cubicBezTo>
                      <a:pt x="47" y="123"/>
                      <a:pt x="29" y="111"/>
                      <a:pt x="20" y="94"/>
                    </a:cubicBezTo>
                    <a:cubicBezTo>
                      <a:pt x="20" y="94"/>
                      <a:pt x="21" y="94"/>
                      <a:pt x="21" y="94"/>
                    </a:cubicBezTo>
                    <a:cubicBezTo>
                      <a:pt x="30" y="90"/>
                      <a:pt x="30" y="90"/>
                      <a:pt x="30" y="90"/>
                    </a:cubicBezTo>
                    <a:cubicBezTo>
                      <a:pt x="32" y="89"/>
                      <a:pt x="33" y="86"/>
                      <a:pt x="32" y="84"/>
                    </a:cubicBezTo>
                    <a:cubicBezTo>
                      <a:pt x="32" y="82"/>
                      <a:pt x="29" y="81"/>
                      <a:pt x="27" y="82"/>
                    </a:cubicBezTo>
                    <a:cubicBezTo>
                      <a:pt x="18" y="86"/>
                      <a:pt x="18" y="86"/>
                      <a:pt x="18" y="86"/>
                    </a:cubicBezTo>
                    <a:cubicBezTo>
                      <a:pt x="17" y="86"/>
                      <a:pt x="17" y="86"/>
                      <a:pt x="17" y="86"/>
                    </a:cubicBezTo>
                    <a:cubicBezTo>
                      <a:pt x="15" y="81"/>
                      <a:pt x="14" y="75"/>
                      <a:pt x="14" y="69"/>
                    </a:cubicBezTo>
                    <a:cubicBezTo>
                      <a:pt x="14" y="63"/>
                      <a:pt x="15" y="57"/>
                      <a:pt x="17" y="52"/>
                    </a:cubicBezTo>
                    <a:cubicBezTo>
                      <a:pt x="17" y="52"/>
                      <a:pt x="17" y="52"/>
                      <a:pt x="18" y="53"/>
                    </a:cubicBezTo>
                    <a:cubicBezTo>
                      <a:pt x="27" y="57"/>
                      <a:pt x="27" y="57"/>
                      <a:pt x="27" y="57"/>
                    </a:cubicBezTo>
                    <a:cubicBezTo>
                      <a:pt x="29" y="58"/>
                      <a:pt x="31" y="57"/>
                      <a:pt x="32" y="55"/>
                    </a:cubicBezTo>
                    <a:cubicBezTo>
                      <a:pt x="33" y="52"/>
                      <a:pt x="32" y="50"/>
                      <a:pt x="30" y="49"/>
                    </a:cubicBezTo>
                    <a:cubicBezTo>
                      <a:pt x="21" y="45"/>
                      <a:pt x="21" y="45"/>
                      <a:pt x="21" y="45"/>
                    </a:cubicBezTo>
                    <a:cubicBezTo>
                      <a:pt x="21" y="44"/>
                      <a:pt x="20" y="44"/>
                      <a:pt x="20" y="44"/>
                    </a:cubicBezTo>
                    <a:cubicBezTo>
                      <a:pt x="25" y="34"/>
                      <a:pt x="33" y="25"/>
                      <a:pt x="44" y="20"/>
                    </a:cubicBezTo>
                    <a:cubicBezTo>
                      <a:pt x="44" y="21"/>
                      <a:pt x="44" y="21"/>
                      <a:pt x="44" y="21"/>
                    </a:cubicBezTo>
                    <a:cubicBezTo>
                      <a:pt x="48" y="30"/>
                      <a:pt x="48" y="30"/>
                      <a:pt x="48" y="30"/>
                    </a:cubicBezTo>
                    <a:cubicBezTo>
                      <a:pt x="49" y="33"/>
                      <a:pt x="51" y="34"/>
                      <a:pt x="53" y="33"/>
                    </a:cubicBezTo>
                    <a:cubicBezTo>
                      <a:pt x="56" y="32"/>
                      <a:pt x="57" y="29"/>
                      <a:pt x="56" y="27"/>
                    </a:cubicBezTo>
                    <a:cubicBezTo>
                      <a:pt x="52" y="18"/>
                      <a:pt x="52" y="18"/>
                      <a:pt x="52" y="18"/>
                    </a:cubicBezTo>
                    <a:cubicBezTo>
                      <a:pt x="52" y="18"/>
                      <a:pt x="51" y="17"/>
                      <a:pt x="51" y="17"/>
                    </a:cubicBezTo>
                    <a:cubicBezTo>
                      <a:pt x="57" y="15"/>
                      <a:pt x="62" y="14"/>
                      <a:pt x="68" y="14"/>
                    </a:cubicBezTo>
                    <a:cubicBezTo>
                      <a:pt x="74" y="14"/>
                      <a:pt x="80" y="15"/>
                      <a:pt x="86" y="17"/>
                    </a:cubicBezTo>
                    <a:cubicBezTo>
                      <a:pt x="85" y="17"/>
                      <a:pt x="85" y="18"/>
                      <a:pt x="84" y="19"/>
                    </a:cubicBezTo>
                    <a:cubicBezTo>
                      <a:pt x="80" y="27"/>
                      <a:pt x="80" y="27"/>
                      <a:pt x="80" y="27"/>
                    </a:cubicBezTo>
                    <a:cubicBezTo>
                      <a:pt x="79" y="30"/>
                      <a:pt x="80" y="32"/>
                      <a:pt x="83" y="33"/>
                    </a:cubicBezTo>
                    <a:cubicBezTo>
                      <a:pt x="85" y="34"/>
                      <a:pt x="87" y="33"/>
                      <a:pt x="88" y="31"/>
                    </a:cubicBezTo>
                    <a:cubicBezTo>
                      <a:pt x="92" y="22"/>
                      <a:pt x="92" y="22"/>
                      <a:pt x="92" y="22"/>
                    </a:cubicBezTo>
                    <a:cubicBezTo>
                      <a:pt x="93" y="21"/>
                      <a:pt x="93" y="21"/>
                      <a:pt x="93" y="20"/>
                    </a:cubicBezTo>
                    <a:cubicBezTo>
                      <a:pt x="103" y="25"/>
                      <a:pt x="112" y="34"/>
                      <a:pt x="117" y="44"/>
                    </a:cubicBezTo>
                    <a:cubicBezTo>
                      <a:pt x="117" y="44"/>
                      <a:pt x="116" y="44"/>
                      <a:pt x="115" y="45"/>
                    </a:cubicBezTo>
                    <a:cubicBezTo>
                      <a:pt x="107" y="49"/>
                      <a:pt x="107" y="49"/>
                      <a:pt x="107" y="49"/>
                    </a:cubicBezTo>
                    <a:cubicBezTo>
                      <a:pt x="104" y="50"/>
                      <a:pt x="103" y="52"/>
                      <a:pt x="104" y="55"/>
                    </a:cubicBezTo>
                    <a:cubicBezTo>
                      <a:pt x="105" y="57"/>
                      <a:pt x="108" y="58"/>
                      <a:pt x="110" y="57"/>
                    </a:cubicBezTo>
                    <a:cubicBezTo>
                      <a:pt x="119" y="53"/>
                      <a:pt x="119" y="53"/>
                      <a:pt x="119" y="53"/>
                    </a:cubicBezTo>
                    <a:cubicBezTo>
                      <a:pt x="120" y="52"/>
                      <a:pt x="120" y="52"/>
                      <a:pt x="120" y="52"/>
                    </a:cubicBezTo>
                    <a:cubicBezTo>
                      <a:pt x="122" y="57"/>
                      <a:pt x="123" y="63"/>
                      <a:pt x="123" y="69"/>
                    </a:cubicBezTo>
                    <a:cubicBezTo>
                      <a:pt x="123" y="75"/>
                      <a:pt x="122" y="81"/>
                      <a:pt x="120" y="86"/>
                    </a:cubicBezTo>
                    <a:cubicBezTo>
                      <a:pt x="120" y="86"/>
                      <a:pt x="119" y="86"/>
                      <a:pt x="119" y="86"/>
                    </a:cubicBezTo>
                    <a:cubicBezTo>
                      <a:pt x="110" y="82"/>
                      <a:pt x="110" y="82"/>
                      <a:pt x="110" y="82"/>
                    </a:cubicBezTo>
                    <a:cubicBezTo>
                      <a:pt x="108" y="81"/>
                      <a:pt x="105" y="82"/>
                      <a:pt x="104" y="84"/>
                    </a:cubicBezTo>
                    <a:cubicBezTo>
                      <a:pt x="103" y="86"/>
                      <a:pt x="104" y="89"/>
                      <a:pt x="107" y="90"/>
                    </a:cubicBezTo>
                    <a:cubicBezTo>
                      <a:pt x="115" y="94"/>
                      <a:pt x="115" y="94"/>
                      <a:pt x="115" y="94"/>
                    </a:cubicBezTo>
                    <a:cubicBezTo>
                      <a:pt x="116" y="94"/>
                      <a:pt x="116" y="94"/>
                      <a:pt x="117" y="94"/>
                    </a:cubicBezTo>
                    <a:cubicBezTo>
                      <a:pt x="108" y="111"/>
                      <a:pt x="90" y="123"/>
                      <a:pt x="68" y="123"/>
                    </a:cubicBezTo>
                    <a:close/>
                  </a:path>
                </a:pathLst>
              </a:custGeom>
              <a:grpFill/>
              <a:ln w="9525">
                <a:solidFill>
                  <a:schemeClr val="bg1"/>
                </a:solidFill>
                <a:round/>
                <a:headEnd/>
                <a:tailEnd/>
              </a:ln>
            </p:spPr>
            <p:txBody>
              <a:bodyPr/>
              <a:lstStyle/>
              <a:p>
                <a:endParaRPr lang="zh-CN" altLang="en-US" dirty="0">
                  <a:latin typeface="+mn-ea"/>
                  <a:cs typeface="Arial" pitchFamily="34" charset="0"/>
                </a:endParaRPr>
              </a:p>
            </p:txBody>
          </p:sp>
          <p:sp>
            <p:nvSpPr>
              <p:cNvPr id="139" name="Freeform 39"/>
              <p:cNvSpPr>
                <a:spLocks/>
              </p:cNvSpPr>
              <p:nvPr/>
            </p:nvSpPr>
            <p:spPr bwMode="auto">
              <a:xfrm>
                <a:off x="875617" y="5759255"/>
                <a:ext cx="102984" cy="124539"/>
              </a:xfrm>
              <a:custGeom>
                <a:avLst/>
                <a:gdLst>
                  <a:gd name="T0" fmla="*/ 1 w 39"/>
                  <a:gd name="T1" fmla="*/ 47 h 47"/>
                  <a:gd name="T2" fmla="*/ 7 w 39"/>
                  <a:gd name="T3" fmla="*/ 42 h 47"/>
                  <a:gd name="T4" fmla="*/ 11 w 39"/>
                  <a:gd name="T5" fmla="*/ 43 h 47"/>
                  <a:gd name="T6" fmla="*/ 21 w 39"/>
                  <a:gd name="T7" fmla="*/ 34 h 47"/>
                  <a:gd name="T8" fmla="*/ 19 w 39"/>
                  <a:gd name="T9" fmla="*/ 29 h 47"/>
                  <a:gd name="T10" fmla="*/ 22 w 39"/>
                  <a:gd name="T11" fmla="*/ 26 h 47"/>
                  <a:gd name="T12" fmla="*/ 28 w 39"/>
                  <a:gd name="T13" fmla="*/ 17 h 47"/>
                  <a:gd name="T14" fmla="*/ 32 w 39"/>
                  <a:gd name="T15" fmla="*/ 13 h 47"/>
                  <a:gd name="T16" fmla="*/ 32 w 39"/>
                  <a:gd name="T17" fmla="*/ 12 h 47"/>
                  <a:gd name="T18" fmla="*/ 38 w 39"/>
                  <a:gd name="T19" fmla="*/ 0 h 47"/>
                  <a:gd name="T20" fmla="*/ 28 w 39"/>
                  <a:gd name="T21" fmla="*/ 8 h 47"/>
                  <a:gd name="T22" fmla="*/ 27 w 39"/>
                  <a:gd name="T23" fmla="*/ 8 h 47"/>
                  <a:gd name="T24" fmla="*/ 23 w 39"/>
                  <a:gd name="T25" fmla="*/ 13 h 47"/>
                  <a:gd name="T26" fmla="*/ 23 w 39"/>
                  <a:gd name="T27" fmla="*/ 13 h 47"/>
                  <a:gd name="T28" fmla="*/ 16 w 39"/>
                  <a:gd name="T29" fmla="*/ 21 h 47"/>
                  <a:gd name="T30" fmla="*/ 14 w 39"/>
                  <a:gd name="T31" fmla="*/ 24 h 47"/>
                  <a:gd name="T32" fmla="*/ 11 w 39"/>
                  <a:gd name="T33" fmla="*/ 24 h 47"/>
                  <a:gd name="T34" fmla="*/ 2 w 39"/>
                  <a:gd name="T35" fmla="*/ 34 h 47"/>
                  <a:gd name="T36" fmla="*/ 4 w 39"/>
                  <a:gd name="T37" fmla="*/ 39 h 47"/>
                  <a:gd name="T38" fmla="*/ 1 w 39"/>
                  <a:gd name="T3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7">
                    <a:moveTo>
                      <a:pt x="1" y="47"/>
                    </a:moveTo>
                    <a:cubicBezTo>
                      <a:pt x="1" y="47"/>
                      <a:pt x="4" y="45"/>
                      <a:pt x="7" y="42"/>
                    </a:cubicBezTo>
                    <a:cubicBezTo>
                      <a:pt x="9" y="43"/>
                      <a:pt x="10" y="43"/>
                      <a:pt x="11" y="43"/>
                    </a:cubicBezTo>
                    <a:cubicBezTo>
                      <a:pt x="17" y="43"/>
                      <a:pt x="21" y="39"/>
                      <a:pt x="21" y="34"/>
                    </a:cubicBezTo>
                    <a:cubicBezTo>
                      <a:pt x="21" y="32"/>
                      <a:pt x="20" y="30"/>
                      <a:pt x="19" y="29"/>
                    </a:cubicBezTo>
                    <a:cubicBezTo>
                      <a:pt x="20" y="28"/>
                      <a:pt x="21" y="27"/>
                      <a:pt x="22" y="26"/>
                    </a:cubicBezTo>
                    <a:cubicBezTo>
                      <a:pt x="24" y="23"/>
                      <a:pt x="26" y="20"/>
                      <a:pt x="28" y="17"/>
                    </a:cubicBezTo>
                    <a:cubicBezTo>
                      <a:pt x="30" y="17"/>
                      <a:pt x="32" y="15"/>
                      <a:pt x="32" y="13"/>
                    </a:cubicBezTo>
                    <a:cubicBezTo>
                      <a:pt x="32" y="13"/>
                      <a:pt x="32" y="13"/>
                      <a:pt x="32" y="12"/>
                    </a:cubicBezTo>
                    <a:cubicBezTo>
                      <a:pt x="36" y="6"/>
                      <a:pt x="39" y="1"/>
                      <a:pt x="38" y="0"/>
                    </a:cubicBezTo>
                    <a:cubicBezTo>
                      <a:pt x="37" y="0"/>
                      <a:pt x="33" y="3"/>
                      <a:pt x="28" y="8"/>
                    </a:cubicBezTo>
                    <a:cubicBezTo>
                      <a:pt x="28" y="8"/>
                      <a:pt x="27" y="8"/>
                      <a:pt x="27" y="8"/>
                    </a:cubicBezTo>
                    <a:cubicBezTo>
                      <a:pt x="25" y="8"/>
                      <a:pt x="23" y="10"/>
                      <a:pt x="23" y="13"/>
                    </a:cubicBezTo>
                    <a:cubicBezTo>
                      <a:pt x="23" y="13"/>
                      <a:pt x="23" y="13"/>
                      <a:pt x="23" y="13"/>
                    </a:cubicBezTo>
                    <a:cubicBezTo>
                      <a:pt x="21" y="16"/>
                      <a:pt x="19" y="18"/>
                      <a:pt x="16" y="21"/>
                    </a:cubicBezTo>
                    <a:cubicBezTo>
                      <a:pt x="15" y="22"/>
                      <a:pt x="15" y="23"/>
                      <a:pt x="14" y="24"/>
                    </a:cubicBezTo>
                    <a:cubicBezTo>
                      <a:pt x="13" y="24"/>
                      <a:pt x="12" y="24"/>
                      <a:pt x="11" y="24"/>
                    </a:cubicBezTo>
                    <a:cubicBezTo>
                      <a:pt x="6" y="24"/>
                      <a:pt x="2" y="28"/>
                      <a:pt x="2" y="34"/>
                    </a:cubicBezTo>
                    <a:cubicBezTo>
                      <a:pt x="2" y="35"/>
                      <a:pt x="3" y="37"/>
                      <a:pt x="4" y="39"/>
                    </a:cubicBezTo>
                    <a:cubicBezTo>
                      <a:pt x="1" y="43"/>
                      <a:pt x="0" y="46"/>
                      <a:pt x="1" y="47"/>
                    </a:cubicBezTo>
                    <a:close/>
                  </a:path>
                </a:pathLst>
              </a:custGeom>
              <a:grpFill/>
              <a:ln w="9525">
                <a:solidFill>
                  <a:schemeClr val="bg1"/>
                </a:solidFill>
                <a:round/>
                <a:headEnd/>
                <a:tailEnd/>
              </a:ln>
            </p:spPr>
            <p:txBody>
              <a:bodyPr/>
              <a:lstStyle/>
              <a:p>
                <a:endParaRPr lang="zh-CN" altLang="en-US" dirty="0">
                  <a:latin typeface="+mn-ea"/>
                  <a:cs typeface="Arial" pitchFamily="34" charset="0"/>
                </a:endParaRPr>
              </a:p>
            </p:txBody>
          </p:sp>
        </p:grpSp>
        <p:grpSp>
          <p:nvGrpSpPr>
            <p:cNvPr id="140" name="组合 21"/>
            <p:cNvGrpSpPr/>
            <p:nvPr/>
          </p:nvGrpSpPr>
          <p:grpSpPr>
            <a:xfrm>
              <a:off x="616806" y="4247034"/>
              <a:ext cx="362839" cy="360445"/>
              <a:chOff x="724733" y="5659863"/>
              <a:chExt cx="362839" cy="360445"/>
            </a:xfrm>
            <a:solidFill>
              <a:schemeClr val="bg1"/>
            </a:solidFill>
          </p:grpSpPr>
          <p:sp>
            <p:nvSpPr>
              <p:cNvPr id="141" name="Freeform 33"/>
              <p:cNvSpPr>
                <a:spLocks noEditPoints="1"/>
              </p:cNvSpPr>
              <p:nvPr/>
            </p:nvSpPr>
            <p:spPr bwMode="auto">
              <a:xfrm>
                <a:off x="724733" y="5659863"/>
                <a:ext cx="362839" cy="360445"/>
              </a:xfrm>
              <a:custGeom>
                <a:avLst/>
                <a:gdLst>
                  <a:gd name="T0" fmla="*/ 68 w 137"/>
                  <a:gd name="T1" fmla="*/ 0 h 137"/>
                  <a:gd name="T2" fmla="*/ 0 w 137"/>
                  <a:gd name="T3" fmla="*/ 69 h 137"/>
                  <a:gd name="T4" fmla="*/ 68 w 137"/>
                  <a:gd name="T5" fmla="*/ 137 h 137"/>
                  <a:gd name="T6" fmla="*/ 137 w 137"/>
                  <a:gd name="T7" fmla="*/ 69 h 137"/>
                  <a:gd name="T8" fmla="*/ 68 w 137"/>
                  <a:gd name="T9" fmla="*/ 0 h 137"/>
                  <a:gd name="T10" fmla="*/ 68 w 137"/>
                  <a:gd name="T11" fmla="*/ 123 h 137"/>
                  <a:gd name="T12" fmla="*/ 20 w 137"/>
                  <a:gd name="T13" fmla="*/ 94 h 137"/>
                  <a:gd name="T14" fmla="*/ 21 w 137"/>
                  <a:gd name="T15" fmla="*/ 94 h 137"/>
                  <a:gd name="T16" fmla="*/ 30 w 137"/>
                  <a:gd name="T17" fmla="*/ 90 h 137"/>
                  <a:gd name="T18" fmla="*/ 32 w 137"/>
                  <a:gd name="T19" fmla="*/ 84 h 137"/>
                  <a:gd name="T20" fmla="*/ 27 w 137"/>
                  <a:gd name="T21" fmla="*/ 82 h 137"/>
                  <a:gd name="T22" fmla="*/ 18 w 137"/>
                  <a:gd name="T23" fmla="*/ 86 h 137"/>
                  <a:gd name="T24" fmla="*/ 17 w 137"/>
                  <a:gd name="T25" fmla="*/ 86 h 137"/>
                  <a:gd name="T26" fmla="*/ 14 w 137"/>
                  <a:gd name="T27" fmla="*/ 69 h 137"/>
                  <a:gd name="T28" fmla="*/ 17 w 137"/>
                  <a:gd name="T29" fmla="*/ 52 h 137"/>
                  <a:gd name="T30" fmla="*/ 18 w 137"/>
                  <a:gd name="T31" fmla="*/ 53 h 137"/>
                  <a:gd name="T32" fmla="*/ 27 w 137"/>
                  <a:gd name="T33" fmla="*/ 57 h 137"/>
                  <a:gd name="T34" fmla="*/ 32 w 137"/>
                  <a:gd name="T35" fmla="*/ 55 h 137"/>
                  <a:gd name="T36" fmla="*/ 30 w 137"/>
                  <a:gd name="T37" fmla="*/ 49 h 137"/>
                  <a:gd name="T38" fmla="*/ 21 w 137"/>
                  <a:gd name="T39" fmla="*/ 45 h 137"/>
                  <a:gd name="T40" fmla="*/ 20 w 137"/>
                  <a:gd name="T41" fmla="*/ 44 h 137"/>
                  <a:gd name="T42" fmla="*/ 44 w 137"/>
                  <a:gd name="T43" fmla="*/ 20 h 137"/>
                  <a:gd name="T44" fmla="*/ 44 w 137"/>
                  <a:gd name="T45" fmla="*/ 21 h 137"/>
                  <a:gd name="T46" fmla="*/ 48 w 137"/>
                  <a:gd name="T47" fmla="*/ 30 h 137"/>
                  <a:gd name="T48" fmla="*/ 53 w 137"/>
                  <a:gd name="T49" fmla="*/ 33 h 137"/>
                  <a:gd name="T50" fmla="*/ 56 w 137"/>
                  <a:gd name="T51" fmla="*/ 27 h 137"/>
                  <a:gd name="T52" fmla="*/ 52 w 137"/>
                  <a:gd name="T53" fmla="*/ 18 h 137"/>
                  <a:gd name="T54" fmla="*/ 51 w 137"/>
                  <a:gd name="T55" fmla="*/ 17 h 137"/>
                  <a:gd name="T56" fmla="*/ 68 w 137"/>
                  <a:gd name="T57" fmla="*/ 14 h 137"/>
                  <a:gd name="T58" fmla="*/ 86 w 137"/>
                  <a:gd name="T59" fmla="*/ 17 h 137"/>
                  <a:gd name="T60" fmla="*/ 84 w 137"/>
                  <a:gd name="T61" fmla="*/ 19 h 137"/>
                  <a:gd name="T62" fmla="*/ 80 w 137"/>
                  <a:gd name="T63" fmla="*/ 27 h 137"/>
                  <a:gd name="T64" fmla="*/ 83 w 137"/>
                  <a:gd name="T65" fmla="*/ 33 h 137"/>
                  <a:gd name="T66" fmla="*/ 88 w 137"/>
                  <a:gd name="T67" fmla="*/ 31 h 137"/>
                  <a:gd name="T68" fmla="*/ 92 w 137"/>
                  <a:gd name="T69" fmla="*/ 22 h 137"/>
                  <a:gd name="T70" fmla="*/ 93 w 137"/>
                  <a:gd name="T71" fmla="*/ 20 h 137"/>
                  <a:gd name="T72" fmla="*/ 117 w 137"/>
                  <a:gd name="T73" fmla="*/ 44 h 137"/>
                  <a:gd name="T74" fmla="*/ 115 w 137"/>
                  <a:gd name="T75" fmla="*/ 45 h 137"/>
                  <a:gd name="T76" fmla="*/ 107 w 137"/>
                  <a:gd name="T77" fmla="*/ 49 h 137"/>
                  <a:gd name="T78" fmla="*/ 104 w 137"/>
                  <a:gd name="T79" fmla="*/ 55 h 137"/>
                  <a:gd name="T80" fmla="*/ 110 w 137"/>
                  <a:gd name="T81" fmla="*/ 57 h 137"/>
                  <a:gd name="T82" fmla="*/ 119 w 137"/>
                  <a:gd name="T83" fmla="*/ 53 h 137"/>
                  <a:gd name="T84" fmla="*/ 120 w 137"/>
                  <a:gd name="T85" fmla="*/ 52 h 137"/>
                  <a:gd name="T86" fmla="*/ 123 w 137"/>
                  <a:gd name="T87" fmla="*/ 69 h 137"/>
                  <a:gd name="T88" fmla="*/ 120 w 137"/>
                  <a:gd name="T89" fmla="*/ 86 h 137"/>
                  <a:gd name="T90" fmla="*/ 119 w 137"/>
                  <a:gd name="T91" fmla="*/ 86 h 137"/>
                  <a:gd name="T92" fmla="*/ 110 w 137"/>
                  <a:gd name="T93" fmla="*/ 82 h 137"/>
                  <a:gd name="T94" fmla="*/ 104 w 137"/>
                  <a:gd name="T95" fmla="*/ 84 h 137"/>
                  <a:gd name="T96" fmla="*/ 107 w 137"/>
                  <a:gd name="T97" fmla="*/ 90 h 137"/>
                  <a:gd name="T98" fmla="*/ 115 w 137"/>
                  <a:gd name="T99" fmla="*/ 94 h 137"/>
                  <a:gd name="T100" fmla="*/ 117 w 137"/>
                  <a:gd name="T101" fmla="*/ 94 h 137"/>
                  <a:gd name="T102" fmla="*/ 68 w 137"/>
                  <a:gd name="T103" fmla="*/ 12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137">
                    <a:moveTo>
                      <a:pt x="68" y="0"/>
                    </a:moveTo>
                    <a:cubicBezTo>
                      <a:pt x="31" y="0"/>
                      <a:pt x="0" y="31"/>
                      <a:pt x="0" y="69"/>
                    </a:cubicBezTo>
                    <a:cubicBezTo>
                      <a:pt x="0" y="106"/>
                      <a:pt x="31" y="137"/>
                      <a:pt x="68" y="137"/>
                    </a:cubicBezTo>
                    <a:cubicBezTo>
                      <a:pt x="106" y="137"/>
                      <a:pt x="137" y="106"/>
                      <a:pt x="137" y="69"/>
                    </a:cubicBezTo>
                    <a:cubicBezTo>
                      <a:pt x="137" y="31"/>
                      <a:pt x="106" y="0"/>
                      <a:pt x="68" y="0"/>
                    </a:cubicBezTo>
                    <a:close/>
                    <a:moveTo>
                      <a:pt x="68" y="123"/>
                    </a:moveTo>
                    <a:cubicBezTo>
                      <a:pt x="47" y="123"/>
                      <a:pt x="29" y="111"/>
                      <a:pt x="20" y="94"/>
                    </a:cubicBezTo>
                    <a:cubicBezTo>
                      <a:pt x="20" y="94"/>
                      <a:pt x="21" y="94"/>
                      <a:pt x="21" y="94"/>
                    </a:cubicBezTo>
                    <a:cubicBezTo>
                      <a:pt x="30" y="90"/>
                      <a:pt x="30" y="90"/>
                      <a:pt x="30" y="90"/>
                    </a:cubicBezTo>
                    <a:cubicBezTo>
                      <a:pt x="32" y="89"/>
                      <a:pt x="33" y="86"/>
                      <a:pt x="32" y="84"/>
                    </a:cubicBezTo>
                    <a:cubicBezTo>
                      <a:pt x="32" y="82"/>
                      <a:pt x="29" y="81"/>
                      <a:pt x="27" y="82"/>
                    </a:cubicBezTo>
                    <a:cubicBezTo>
                      <a:pt x="18" y="86"/>
                      <a:pt x="18" y="86"/>
                      <a:pt x="18" y="86"/>
                    </a:cubicBezTo>
                    <a:cubicBezTo>
                      <a:pt x="17" y="86"/>
                      <a:pt x="17" y="86"/>
                      <a:pt x="17" y="86"/>
                    </a:cubicBezTo>
                    <a:cubicBezTo>
                      <a:pt x="15" y="81"/>
                      <a:pt x="14" y="75"/>
                      <a:pt x="14" y="69"/>
                    </a:cubicBezTo>
                    <a:cubicBezTo>
                      <a:pt x="14" y="63"/>
                      <a:pt x="15" y="57"/>
                      <a:pt x="17" y="52"/>
                    </a:cubicBezTo>
                    <a:cubicBezTo>
                      <a:pt x="17" y="52"/>
                      <a:pt x="17" y="52"/>
                      <a:pt x="18" y="53"/>
                    </a:cubicBezTo>
                    <a:cubicBezTo>
                      <a:pt x="27" y="57"/>
                      <a:pt x="27" y="57"/>
                      <a:pt x="27" y="57"/>
                    </a:cubicBezTo>
                    <a:cubicBezTo>
                      <a:pt x="29" y="58"/>
                      <a:pt x="31" y="57"/>
                      <a:pt x="32" y="55"/>
                    </a:cubicBezTo>
                    <a:cubicBezTo>
                      <a:pt x="33" y="52"/>
                      <a:pt x="32" y="50"/>
                      <a:pt x="30" y="49"/>
                    </a:cubicBezTo>
                    <a:cubicBezTo>
                      <a:pt x="21" y="45"/>
                      <a:pt x="21" y="45"/>
                      <a:pt x="21" y="45"/>
                    </a:cubicBezTo>
                    <a:cubicBezTo>
                      <a:pt x="21" y="44"/>
                      <a:pt x="20" y="44"/>
                      <a:pt x="20" y="44"/>
                    </a:cubicBezTo>
                    <a:cubicBezTo>
                      <a:pt x="25" y="34"/>
                      <a:pt x="33" y="25"/>
                      <a:pt x="44" y="20"/>
                    </a:cubicBezTo>
                    <a:cubicBezTo>
                      <a:pt x="44" y="21"/>
                      <a:pt x="44" y="21"/>
                      <a:pt x="44" y="21"/>
                    </a:cubicBezTo>
                    <a:cubicBezTo>
                      <a:pt x="48" y="30"/>
                      <a:pt x="48" y="30"/>
                      <a:pt x="48" y="30"/>
                    </a:cubicBezTo>
                    <a:cubicBezTo>
                      <a:pt x="49" y="33"/>
                      <a:pt x="51" y="34"/>
                      <a:pt x="53" y="33"/>
                    </a:cubicBezTo>
                    <a:cubicBezTo>
                      <a:pt x="56" y="32"/>
                      <a:pt x="57" y="29"/>
                      <a:pt x="56" y="27"/>
                    </a:cubicBezTo>
                    <a:cubicBezTo>
                      <a:pt x="52" y="18"/>
                      <a:pt x="52" y="18"/>
                      <a:pt x="52" y="18"/>
                    </a:cubicBezTo>
                    <a:cubicBezTo>
                      <a:pt x="52" y="18"/>
                      <a:pt x="51" y="17"/>
                      <a:pt x="51" y="17"/>
                    </a:cubicBezTo>
                    <a:cubicBezTo>
                      <a:pt x="57" y="15"/>
                      <a:pt x="62" y="14"/>
                      <a:pt x="68" y="14"/>
                    </a:cubicBezTo>
                    <a:cubicBezTo>
                      <a:pt x="74" y="14"/>
                      <a:pt x="80" y="15"/>
                      <a:pt x="86" y="17"/>
                    </a:cubicBezTo>
                    <a:cubicBezTo>
                      <a:pt x="85" y="17"/>
                      <a:pt x="85" y="18"/>
                      <a:pt x="84" y="19"/>
                    </a:cubicBezTo>
                    <a:cubicBezTo>
                      <a:pt x="80" y="27"/>
                      <a:pt x="80" y="27"/>
                      <a:pt x="80" y="27"/>
                    </a:cubicBezTo>
                    <a:cubicBezTo>
                      <a:pt x="79" y="30"/>
                      <a:pt x="80" y="32"/>
                      <a:pt x="83" y="33"/>
                    </a:cubicBezTo>
                    <a:cubicBezTo>
                      <a:pt x="85" y="34"/>
                      <a:pt x="87" y="33"/>
                      <a:pt x="88" y="31"/>
                    </a:cubicBezTo>
                    <a:cubicBezTo>
                      <a:pt x="92" y="22"/>
                      <a:pt x="92" y="22"/>
                      <a:pt x="92" y="22"/>
                    </a:cubicBezTo>
                    <a:cubicBezTo>
                      <a:pt x="93" y="21"/>
                      <a:pt x="93" y="21"/>
                      <a:pt x="93" y="20"/>
                    </a:cubicBezTo>
                    <a:cubicBezTo>
                      <a:pt x="103" y="25"/>
                      <a:pt x="112" y="34"/>
                      <a:pt x="117" y="44"/>
                    </a:cubicBezTo>
                    <a:cubicBezTo>
                      <a:pt x="117" y="44"/>
                      <a:pt x="116" y="44"/>
                      <a:pt x="115" y="45"/>
                    </a:cubicBezTo>
                    <a:cubicBezTo>
                      <a:pt x="107" y="49"/>
                      <a:pt x="107" y="49"/>
                      <a:pt x="107" y="49"/>
                    </a:cubicBezTo>
                    <a:cubicBezTo>
                      <a:pt x="104" y="50"/>
                      <a:pt x="103" y="52"/>
                      <a:pt x="104" y="55"/>
                    </a:cubicBezTo>
                    <a:cubicBezTo>
                      <a:pt x="105" y="57"/>
                      <a:pt x="108" y="58"/>
                      <a:pt x="110" y="57"/>
                    </a:cubicBezTo>
                    <a:cubicBezTo>
                      <a:pt x="119" y="53"/>
                      <a:pt x="119" y="53"/>
                      <a:pt x="119" y="53"/>
                    </a:cubicBezTo>
                    <a:cubicBezTo>
                      <a:pt x="120" y="52"/>
                      <a:pt x="120" y="52"/>
                      <a:pt x="120" y="52"/>
                    </a:cubicBezTo>
                    <a:cubicBezTo>
                      <a:pt x="122" y="57"/>
                      <a:pt x="123" y="63"/>
                      <a:pt x="123" y="69"/>
                    </a:cubicBezTo>
                    <a:cubicBezTo>
                      <a:pt x="123" y="75"/>
                      <a:pt x="122" y="81"/>
                      <a:pt x="120" y="86"/>
                    </a:cubicBezTo>
                    <a:cubicBezTo>
                      <a:pt x="120" y="86"/>
                      <a:pt x="119" y="86"/>
                      <a:pt x="119" y="86"/>
                    </a:cubicBezTo>
                    <a:cubicBezTo>
                      <a:pt x="110" y="82"/>
                      <a:pt x="110" y="82"/>
                      <a:pt x="110" y="82"/>
                    </a:cubicBezTo>
                    <a:cubicBezTo>
                      <a:pt x="108" y="81"/>
                      <a:pt x="105" y="82"/>
                      <a:pt x="104" y="84"/>
                    </a:cubicBezTo>
                    <a:cubicBezTo>
                      <a:pt x="103" y="86"/>
                      <a:pt x="104" y="89"/>
                      <a:pt x="107" y="90"/>
                    </a:cubicBezTo>
                    <a:cubicBezTo>
                      <a:pt x="115" y="94"/>
                      <a:pt x="115" y="94"/>
                      <a:pt x="115" y="94"/>
                    </a:cubicBezTo>
                    <a:cubicBezTo>
                      <a:pt x="116" y="94"/>
                      <a:pt x="116" y="94"/>
                      <a:pt x="117" y="94"/>
                    </a:cubicBezTo>
                    <a:cubicBezTo>
                      <a:pt x="108" y="111"/>
                      <a:pt x="90" y="123"/>
                      <a:pt x="68" y="123"/>
                    </a:cubicBezTo>
                    <a:close/>
                  </a:path>
                </a:pathLst>
              </a:custGeom>
              <a:grpFill/>
              <a:ln w="9525">
                <a:solidFill>
                  <a:schemeClr val="bg1"/>
                </a:solidFill>
                <a:round/>
                <a:headEnd/>
                <a:tailEnd/>
              </a:ln>
            </p:spPr>
            <p:txBody>
              <a:bodyPr/>
              <a:lstStyle/>
              <a:p>
                <a:endParaRPr lang="zh-CN" altLang="en-US" dirty="0">
                  <a:latin typeface="+mn-ea"/>
                  <a:cs typeface="Arial" pitchFamily="34" charset="0"/>
                </a:endParaRPr>
              </a:p>
            </p:txBody>
          </p:sp>
          <p:sp>
            <p:nvSpPr>
              <p:cNvPr id="142" name="Freeform 39"/>
              <p:cNvSpPr>
                <a:spLocks/>
              </p:cNvSpPr>
              <p:nvPr/>
            </p:nvSpPr>
            <p:spPr bwMode="auto">
              <a:xfrm>
                <a:off x="875617" y="5759255"/>
                <a:ext cx="102984" cy="124539"/>
              </a:xfrm>
              <a:custGeom>
                <a:avLst/>
                <a:gdLst>
                  <a:gd name="T0" fmla="*/ 1 w 39"/>
                  <a:gd name="T1" fmla="*/ 47 h 47"/>
                  <a:gd name="T2" fmla="*/ 7 w 39"/>
                  <a:gd name="T3" fmla="*/ 42 h 47"/>
                  <a:gd name="T4" fmla="*/ 11 w 39"/>
                  <a:gd name="T5" fmla="*/ 43 h 47"/>
                  <a:gd name="T6" fmla="*/ 21 w 39"/>
                  <a:gd name="T7" fmla="*/ 34 h 47"/>
                  <a:gd name="T8" fmla="*/ 19 w 39"/>
                  <a:gd name="T9" fmla="*/ 29 h 47"/>
                  <a:gd name="T10" fmla="*/ 22 w 39"/>
                  <a:gd name="T11" fmla="*/ 26 h 47"/>
                  <a:gd name="T12" fmla="*/ 28 w 39"/>
                  <a:gd name="T13" fmla="*/ 17 h 47"/>
                  <a:gd name="T14" fmla="*/ 32 w 39"/>
                  <a:gd name="T15" fmla="*/ 13 h 47"/>
                  <a:gd name="T16" fmla="*/ 32 w 39"/>
                  <a:gd name="T17" fmla="*/ 12 h 47"/>
                  <a:gd name="T18" fmla="*/ 38 w 39"/>
                  <a:gd name="T19" fmla="*/ 0 h 47"/>
                  <a:gd name="T20" fmla="*/ 28 w 39"/>
                  <a:gd name="T21" fmla="*/ 8 h 47"/>
                  <a:gd name="T22" fmla="*/ 27 w 39"/>
                  <a:gd name="T23" fmla="*/ 8 h 47"/>
                  <a:gd name="T24" fmla="*/ 23 w 39"/>
                  <a:gd name="T25" fmla="*/ 13 h 47"/>
                  <a:gd name="T26" fmla="*/ 23 w 39"/>
                  <a:gd name="T27" fmla="*/ 13 h 47"/>
                  <a:gd name="T28" fmla="*/ 16 w 39"/>
                  <a:gd name="T29" fmla="*/ 21 h 47"/>
                  <a:gd name="T30" fmla="*/ 14 w 39"/>
                  <a:gd name="T31" fmla="*/ 24 h 47"/>
                  <a:gd name="T32" fmla="*/ 11 w 39"/>
                  <a:gd name="T33" fmla="*/ 24 h 47"/>
                  <a:gd name="T34" fmla="*/ 2 w 39"/>
                  <a:gd name="T35" fmla="*/ 34 h 47"/>
                  <a:gd name="T36" fmla="*/ 4 w 39"/>
                  <a:gd name="T37" fmla="*/ 39 h 47"/>
                  <a:gd name="T38" fmla="*/ 1 w 39"/>
                  <a:gd name="T3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7">
                    <a:moveTo>
                      <a:pt x="1" y="47"/>
                    </a:moveTo>
                    <a:cubicBezTo>
                      <a:pt x="1" y="47"/>
                      <a:pt x="4" y="45"/>
                      <a:pt x="7" y="42"/>
                    </a:cubicBezTo>
                    <a:cubicBezTo>
                      <a:pt x="9" y="43"/>
                      <a:pt x="10" y="43"/>
                      <a:pt x="11" y="43"/>
                    </a:cubicBezTo>
                    <a:cubicBezTo>
                      <a:pt x="17" y="43"/>
                      <a:pt x="21" y="39"/>
                      <a:pt x="21" y="34"/>
                    </a:cubicBezTo>
                    <a:cubicBezTo>
                      <a:pt x="21" y="32"/>
                      <a:pt x="20" y="30"/>
                      <a:pt x="19" y="29"/>
                    </a:cubicBezTo>
                    <a:cubicBezTo>
                      <a:pt x="20" y="28"/>
                      <a:pt x="21" y="27"/>
                      <a:pt x="22" y="26"/>
                    </a:cubicBezTo>
                    <a:cubicBezTo>
                      <a:pt x="24" y="23"/>
                      <a:pt x="26" y="20"/>
                      <a:pt x="28" y="17"/>
                    </a:cubicBezTo>
                    <a:cubicBezTo>
                      <a:pt x="30" y="17"/>
                      <a:pt x="32" y="15"/>
                      <a:pt x="32" y="13"/>
                    </a:cubicBezTo>
                    <a:cubicBezTo>
                      <a:pt x="32" y="13"/>
                      <a:pt x="32" y="13"/>
                      <a:pt x="32" y="12"/>
                    </a:cubicBezTo>
                    <a:cubicBezTo>
                      <a:pt x="36" y="6"/>
                      <a:pt x="39" y="1"/>
                      <a:pt x="38" y="0"/>
                    </a:cubicBezTo>
                    <a:cubicBezTo>
                      <a:pt x="37" y="0"/>
                      <a:pt x="33" y="3"/>
                      <a:pt x="28" y="8"/>
                    </a:cubicBezTo>
                    <a:cubicBezTo>
                      <a:pt x="28" y="8"/>
                      <a:pt x="27" y="8"/>
                      <a:pt x="27" y="8"/>
                    </a:cubicBezTo>
                    <a:cubicBezTo>
                      <a:pt x="25" y="8"/>
                      <a:pt x="23" y="10"/>
                      <a:pt x="23" y="13"/>
                    </a:cubicBezTo>
                    <a:cubicBezTo>
                      <a:pt x="23" y="13"/>
                      <a:pt x="23" y="13"/>
                      <a:pt x="23" y="13"/>
                    </a:cubicBezTo>
                    <a:cubicBezTo>
                      <a:pt x="21" y="16"/>
                      <a:pt x="19" y="18"/>
                      <a:pt x="16" y="21"/>
                    </a:cubicBezTo>
                    <a:cubicBezTo>
                      <a:pt x="15" y="22"/>
                      <a:pt x="15" y="23"/>
                      <a:pt x="14" y="24"/>
                    </a:cubicBezTo>
                    <a:cubicBezTo>
                      <a:pt x="13" y="24"/>
                      <a:pt x="12" y="24"/>
                      <a:pt x="11" y="24"/>
                    </a:cubicBezTo>
                    <a:cubicBezTo>
                      <a:pt x="6" y="24"/>
                      <a:pt x="2" y="28"/>
                      <a:pt x="2" y="34"/>
                    </a:cubicBezTo>
                    <a:cubicBezTo>
                      <a:pt x="2" y="35"/>
                      <a:pt x="3" y="37"/>
                      <a:pt x="4" y="39"/>
                    </a:cubicBezTo>
                    <a:cubicBezTo>
                      <a:pt x="1" y="43"/>
                      <a:pt x="0" y="46"/>
                      <a:pt x="1" y="47"/>
                    </a:cubicBezTo>
                    <a:close/>
                  </a:path>
                </a:pathLst>
              </a:custGeom>
              <a:grpFill/>
              <a:ln w="9525">
                <a:solidFill>
                  <a:schemeClr val="bg1"/>
                </a:solidFill>
                <a:round/>
                <a:headEnd/>
                <a:tailEnd/>
              </a:ln>
            </p:spPr>
            <p:txBody>
              <a:bodyPr/>
              <a:lstStyle/>
              <a:p>
                <a:endParaRPr lang="zh-CN" altLang="en-US" dirty="0">
                  <a:latin typeface="+mn-ea"/>
                  <a:cs typeface="Arial" pitchFamily="34" charset="0"/>
                </a:endParaRPr>
              </a:p>
            </p:txBody>
          </p:sp>
        </p:grpSp>
        <p:grpSp>
          <p:nvGrpSpPr>
            <p:cNvPr id="146" name="Group 71"/>
            <p:cNvGrpSpPr>
              <a:grpSpLocks noChangeAspect="1"/>
            </p:cNvGrpSpPr>
            <p:nvPr/>
          </p:nvGrpSpPr>
          <p:grpSpPr bwMode="auto">
            <a:xfrm>
              <a:off x="1894361" y="3149836"/>
              <a:ext cx="603119" cy="746276"/>
              <a:chOff x="2227" y="1314"/>
              <a:chExt cx="455" cy="563"/>
            </a:xfrm>
            <a:noFill/>
          </p:grpSpPr>
          <p:sp>
            <p:nvSpPr>
              <p:cNvPr id="147" name="Freeform 72"/>
              <p:cNvSpPr>
                <a:spLocks noChangeAspect="1"/>
              </p:cNvSpPr>
              <p:nvPr/>
            </p:nvSpPr>
            <p:spPr bwMode="auto">
              <a:xfrm>
                <a:off x="2487" y="1738"/>
                <a:ext cx="130" cy="16"/>
              </a:xfrm>
              <a:custGeom>
                <a:avLst/>
                <a:gdLst>
                  <a:gd name="T0" fmla="*/ 130 w 130"/>
                  <a:gd name="T1" fmla="*/ 16 h 16"/>
                  <a:gd name="T2" fmla="*/ 0 w 130"/>
                  <a:gd name="T3" fmla="*/ 16 h 16"/>
                  <a:gd name="T4" fmla="*/ 0 w 130"/>
                  <a:gd name="T5" fmla="*/ 0 h 16"/>
                  <a:gd name="T6" fmla="*/ 130 w 130"/>
                  <a:gd name="T7" fmla="*/ 0 h 16"/>
                  <a:gd name="T8" fmla="*/ 130 w 130"/>
                  <a:gd name="T9" fmla="*/ 16 h 16"/>
                  <a:gd name="T10" fmla="*/ 130 w 130"/>
                  <a:gd name="T11" fmla="*/ 16 h 16"/>
                  <a:gd name="T12" fmla="*/ 0 60000 65536"/>
                  <a:gd name="T13" fmla="*/ 0 60000 65536"/>
                  <a:gd name="T14" fmla="*/ 0 60000 65536"/>
                  <a:gd name="T15" fmla="*/ 0 60000 65536"/>
                  <a:gd name="T16" fmla="*/ 0 60000 65536"/>
                  <a:gd name="T17" fmla="*/ 0 60000 65536"/>
                  <a:gd name="T18" fmla="*/ 0 w 130"/>
                  <a:gd name="T19" fmla="*/ 0 h 16"/>
                  <a:gd name="T20" fmla="*/ 130 w 130"/>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0" h="16">
                    <a:moveTo>
                      <a:pt x="130" y="16"/>
                    </a:moveTo>
                    <a:lnTo>
                      <a:pt x="0" y="16"/>
                    </a:lnTo>
                    <a:lnTo>
                      <a:pt x="0" y="0"/>
                    </a:lnTo>
                    <a:lnTo>
                      <a:pt x="130" y="0"/>
                    </a:lnTo>
                    <a:lnTo>
                      <a:pt x="130" y="16"/>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48" name="Freeform 73"/>
              <p:cNvSpPr>
                <a:spLocks noChangeAspect="1"/>
              </p:cNvSpPr>
              <p:nvPr/>
            </p:nvSpPr>
            <p:spPr bwMode="auto">
              <a:xfrm>
                <a:off x="2617" y="1682"/>
                <a:ext cx="65" cy="72"/>
              </a:xfrm>
              <a:custGeom>
                <a:avLst/>
                <a:gdLst>
                  <a:gd name="T0" fmla="*/ 0 w 65"/>
                  <a:gd name="T1" fmla="*/ 72 h 72"/>
                  <a:gd name="T2" fmla="*/ 65 w 65"/>
                  <a:gd name="T3" fmla="*/ 16 h 72"/>
                  <a:gd name="T4" fmla="*/ 65 w 65"/>
                  <a:gd name="T5" fmla="*/ 0 h 72"/>
                  <a:gd name="T6" fmla="*/ 0 w 65"/>
                  <a:gd name="T7" fmla="*/ 56 h 72"/>
                  <a:gd name="T8" fmla="*/ 0 w 65"/>
                  <a:gd name="T9" fmla="*/ 72 h 72"/>
                  <a:gd name="T10" fmla="*/ 0 w 65"/>
                  <a:gd name="T11" fmla="*/ 72 h 72"/>
                  <a:gd name="T12" fmla="*/ 0 60000 65536"/>
                  <a:gd name="T13" fmla="*/ 0 60000 65536"/>
                  <a:gd name="T14" fmla="*/ 0 60000 65536"/>
                  <a:gd name="T15" fmla="*/ 0 60000 65536"/>
                  <a:gd name="T16" fmla="*/ 0 60000 65536"/>
                  <a:gd name="T17" fmla="*/ 0 60000 65536"/>
                  <a:gd name="T18" fmla="*/ 0 w 65"/>
                  <a:gd name="T19" fmla="*/ 0 h 72"/>
                  <a:gd name="T20" fmla="*/ 65 w 65"/>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5" h="72">
                    <a:moveTo>
                      <a:pt x="0" y="72"/>
                    </a:moveTo>
                    <a:lnTo>
                      <a:pt x="65" y="16"/>
                    </a:lnTo>
                    <a:lnTo>
                      <a:pt x="65" y="0"/>
                    </a:lnTo>
                    <a:lnTo>
                      <a:pt x="0" y="56"/>
                    </a:lnTo>
                    <a:lnTo>
                      <a:pt x="0" y="72"/>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52" name="Freeform 74"/>
              <p:cNvSpPr>
                <a:spLocks noChangeAspect="1"/>
              </p:cNvSpPr>
              <p:nvPr/>
            </p:nvSpPr>
            <p:spPr bwMode="auto">
              <a:xfrm>
                <a:off x="2423" y="1682"/>
                <a:ext cx="64" cy="72"/>
              </a:xfrm>
              <a:custGeom>
                <a:avLst/>
                <a:gdLst>
                  <a:gd name="T0" fmla="*/ 64 w 64"/>
                  <a:gd name="T1" fmla="*/ 72 h 72"/>
                  <a:gd name="T2" fmla="*/ 0 w 64"/>
                  <a:gd name="T3" fmla="*/ 16 h 72"/>
                  <a:gd name="T4" fmla="*/ 0 w 64"/>
                  <a:gd name="T5" fmla="*/ 0 h 72"/>
                  <a:gd name="T6" fmla="*/ 64 w 64"/>
                  <a:gd name="T7" fmla="*/ 56 h 72"/>
                  <a:gd name="T8" fmla="*/ 64 w 64"/>
                  <a:gd name="T9" fmla="*/ 72 h 72"/>
                  <a:gd name="T10" fmla="*/ 64 w 64"/>
                  <a:gd name="T11" fmla="*/ 72 h 72"/>
                  <a:gd name="T12" fmla="*/ 0 60000 65536"/>
                  <a:gd name="T13" fmla="*/ 0 60000 65536"/>
                  <a:gd name="T14" fmla="*/ 0 60000 65536"/>
                  <a:gd name="T15" fmla="*/ 0 60000 65536"/>
                  <a:gd name="T16" fmla="*/ 0 60000 65536"/>
                  <a:gd name="T17" fmla="*/ 0 60000 65536"/>
                  <a:gd name="T18" fmla="*/ 0 w 64"/>
                  <a:gd name="T19" fmla="*/ 0 h 72"/>
                  <a:gd name="T20" fmla="*/ 64 w 64"/>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4" h="72">
                    <a:moveTo>
                      <a:pt x="64" y="72"/>
                    </a:moveTo>
                    <a:lnTo>
                      <a:pt x="0" y="16"/>
                    </a:lnTo>
                    <a:lnTo>
                      <a:pt x="0" y="0"/>
                    </a:lnTo>
                    <a:lnTo>
                      <a:pt x="64" y="56"/>
                    </a:lnTo>
                    <a:lnTo>
                      <a:pt x="64" y="72"/>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55" name="Freeform 75"/>
              <p:cNvSpPr>
                <a:spLocks noChangeAspect="1"/>
              </p:cNvSpPr>
              <p:nvPr/>
            </p:nvSpPr>
            <p:spPr bwMode="auto">
              <a:xfrm>
                <a:off x="2423" y="1628"/>
                <a:ext cx="259" cy="110"/>
              </a:xfrm>
              <a:custGeom>
                <a:avLst/>
                <a:gdLst>
                  <a:gd name="T0" fmla="*/ 259 w 259"/>
                  <a:gd name="T1" fmla="*/ 54 h 110"/>
                  <a:gd name="T2" fmla="*/ 227 w 259"/>
                  <a:gd name="T3" fmla="*/ 82 h 110"/>
                  <a:gd name="T4" fmla="*/ 194 w 259"/>
                  <a:gd name="T5" fmla="*/ 110 h 110"/>
                  <a:gd name="T6" fmla="*/ 130 w 259"/>
                  <a:gd name="T7" fmla="*/ 110 h 110"/>
                  <a:gd name="T8" fmla="*/ 64 w 259"/>
                  <a:gd name="T9" fmla="*/ 110 h 110"/>
                  <a:gd name="T10" fmla="*/ 32 w 259"/>
                  <a:gd name="T11" fmla="*/ 82 h 110"/>
                  <a:gd name="T12" fmla="*/ 0 w 259"/>
                  <a:gd name="T13" fmla="*/ 54 h 110"/>
                  <a:gd name="T14" fmla="*/ 32 w 259"/>
                  <a:gd name="T15" fmla="*/ 26 h 110"/>
                  <a:gd name="T16" fmla="*/ 64 w 259"/>
                  <a:gd name="T17" fmla="*/ 0 h 110"/>
                  <a:gd name="T18" fmla="*/ 130 w 259"/>
                  <a:gd name="T19" fmla="*/ 0 h 110"/>
                  <a:gd name="T20" fmla="*/ 194 w 259"/>
                  <a:gd name="T21" fmla="*/ 0 h 110"/>
                  <a:gd name="T22" fmla="*/ 227 w 259"/>
                  <a:gd name="T23" fmla="*/ 26 h 110"/>
                  <a:gd name="T24" fmla="*/ 259 w 259"/>
                  <a:gd name="T25" fmla="*/ 54 h 110"/>
                  <a:gd name="T26" fmla="*/ 259 w 259"/>
                  <a:gd name="T27" fmla="*/ 54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9"/>
                  <a:gd name="T43" fmla="*/ 0 h 110"/>
                  <a:gd name="T44" fmla="*/ 259 w 259"/>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9" h="110">
                    <a:moveTo>
                      <a:pt x="259" y="54"/>
                    </a:moveTo>
                    <a:lnTo>
                      <a:pt x="227" y="82"/>
                    </a:lnTo>
                    <a:lnTo>
                      <a:pt x="194" y="110"/>
                    </a:lnTo>
                    <a:lnTo>
                      <a:pt x="130" y="110"/>
                    </a:lnTo>
                    <a:lnTo>
                      <a:pt x="64" y="110"/>
                    </a:lnTo>
                    <a:lnTo>
                      <a:pt x="32" y="82"/>
                    </a:lnTo>
                    <a:lnTo>
                      <a:pt x="0" y="54"/>
                    </a:lnTo>
                    <a:lnTo>
                      <a:pt x="32" y="26"/>
                    </a:lnTo>
                    <a:lnTo>
                      <a:pt x="64" y="0"/>
                    </a:lnTo>
                    <a:lnTo>
                      <a:pt x="130" y="0"/>
                    </a:lnTo>
                    <a:lnTo>
                      <a:pt x="194" y="0"/>
                    </a:lnTo>
                    <a:lnTo>
                      <a:pt x="227" y="26"/>
                    </a:lnTo>
                    <a:lnTo>
                      <a:pt x="259" y="54"/>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56" name="Freeform 76"/>
              <p:cNvSpPr>
                <a:spLocks noChangeAspect="1"/>
              </p:cNvSpPr>
              <p:nvPr/>
            </p:nvSpPr>
            <p:spPr bwMode="auto">
              <a:xfrm>
                <a:off x="2291" y="1798"/>
                <a:ext cx="130" cy="18"/>
              </a:xfrm>
              <a:custGeom>
                <a:avLst/>
                <a:gdLst>
                  <a:gd name="T0" fmla="*/ 130 w 130"/>
                  <a:gd name="T1" fmla="*/ 18 h 18"/>
                  <a:gd name="T2" fmla="*/ 0 w 130"/>
                  <a:gd name="T3" fmla="*/ 18 h 18"/>
                  <a:gd name="T4" fmla="*/ 0 w 130"/>
                  <a:gd name="T5" fmla="*/ 0 h 18"/>
                  <a:gd name="T6" fmla="*/ 130 w 130"/>
                  <a:gd name="T7" fmla="*/ 0 h 18"/>
                  <a:gd name="T8" fmla="*/ 130 w 130"/>
                  <a:gd name="T9" fmla="*/ 18 h 18"/>
                  <a:gd name="T10" fmla="*/ 130 w 130"/>
                  <a:gd name="T11" fmla="*/ 18 h 18"/>
                  <a:gd name="T12" fmla="*/ 0 60000 65536"/>
                  <a:gd name="T13" fmla="*/ 0 60000 65536"/>
                  <a:gd name="T14" fmla="*/ 0 60000 65536"/>
                  <a:gd name="T15" fmla="*/ 0 60000 65536"/>
                  <a:gd name="T16" fmla="*/ 0 60000 65536"/>
                  <a:gd name="T17" fmla="*/ 0 60000 65536"/>
                  <a:gd name="T18" fmla="*/ 0 w 130"/>
                  <a:gd name="T19" fmla="*/ 0 h 18"/>
                  <a:gd name="T20" fmla="*/ 130 w 1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30" h="18">
                    <a:moveTo>
                      <a:pt x="130" y="18"/>
                    </a:moveTo>
                    <a:lnTo>
                      <a:pt x="0" y="18"/>
                    </a:lnTo>
                    <a:lnTo>
                      <a:pt x="0" y="0"/>
                    </a:lnTo>
                    <a:lnTo>
                      <a:pt x="130" y="0"/>
                    </a:lnTo>
                    <a:lnTo>
                      <a:pt x="130" y="18"/>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57" name="Freeform 77"/>
              <p:cNvSpPr>
                <a:spLocks noChangeAspect="1"/>
              </p:cNvSpPr>
              <p:nvPr/>
            </p:nvSpPr>
            <p:spPr bwMode="auto">
              <a:xfrm>
                <a:off x="2421" y="1744"/>
                <a:ext cx="64" cy="72"/>
              </a:xfrm>
              <a:custGeom>
                <a:avLst/>
                <a:gdLst>
                  <a:gd name="T0" fmla="*/ 0 w 64"/>
                  <a:gd name="T1" fmla="*/ 72 h 72"/>
                  <a:gd name="T2" fmla="*/ 64 w 64"/>
                  <a:gd name="T3" fmla="*/ 16 h 72"/>
                  <a:gd name="T4" fmla="*/ 64 w 64"/>
                  <a:gd name="T5" fmla="*/ 0 h 72"/>
                  <a:gd name="T6" fmla="*/ 0 w 64"/>
                  <a:gd name="T7" fmla="*/ 54 h 72"/>
                  <a:gd name="T8" fmla="*/ 0 w 64"/>
                  <a:gd name="T9" fmla="*/ 72 h 72"/>
                  <a:gd name="T10" fmla="*/ 0 w 64"/>
                  <a:gd name="T11" fmla="*/ 72 h 72"/>
                  <a:gd name="T12" fmla="*/ 0 60000 65536"/>
                  <a:gd name="T13" fmla="*/ 0 60000 65536"/>
                  <a:gd name="T14" fmla="*/ 0 60000 65536"/>
                  <a:gd name="T15" fmla="*/ 0 60000 65536"/>
                  <a:gd name="T16" fmla="*/ 0 60000 65536"/>
                  <a:gd name="T17" fmla="*/ 0 60000 65536"/>
                  <a:gd name="T18" fmla="*/ 0 w 64"/>
                  <a:gd name="T19" fmla="*/ 0 h 72"/>
                  <a:gd name="T20" fmla="*/ 64 w 64"/>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4" h="72">
                    <a:moveTo>
                      <a:pt x="0" y="72"/>
                    </a:moveTo>
                    <a:lnTo>
                      <a:pt x="64" y="16"/>
                    </a:lnTo>
                    <a:lnTo>
                      <a:pt x="64" y="0"/>
                    </a:lnTo>
                    <a:lnTo>
                      <a:pt x="0" y="54"/>
                    </a:lnTo>
                    <a:lnTo>
                      <a:pt x="0" y="72"/>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58" name="Freeform 78"/>
              <p:cNvSpPr>
                <a:spLocks noChangeAspect="1"/>
              </p:cNvSpPr>
              <p:nvPr/>
            </p:nvSpPr>
            <p:spPr bwMode="auto">
              <a:xfrm>
                <a:off x="2227" y="1744"/>
                <a:ext cx="64" cy="72"/>
              </a:xfrm>
              <a:custGeom>
                <a:avLst/>
                <a:gdLst>
                  <a:gd name="T0" fmla="*/ 64 w 64"/>
                  <a:gd name="T1" fmla="*/ 72 h 72"/>
                  <a:gd name="T2" fmla="*/ 0 w 64"/>
                  <a:gd name="T3" fmla="*/ 16 h 72"/>
                  <a:gd name="T4" fmla="*/ 0 w 64"/>
                  <a:gd name="T5" fmla="*/ 0 h 72"/>
                  <a:gd name="T6" fmla="*/ 64 w 64"/>
                  <a:gd name="T7" fmla="*/ 54 h 72"/>
                  <a:gd name="T8" fmla="*/ 64 w 64"/>
                  <a:gd name="T9" fmla="*/ 72 h 72"/>
                  <a:gd name="T10" fmla="*/ 64 w 64"/>
                  <a:gd name="T11" fmla="*/ 72 h 72"/>
                  <a:gd name="T12" fmla="*/ 0 60000 65536"/>
                  <a:gd name="T13" fmla="*/ 0 60000 65536"/>
                  <a:gd name="T14" fmla="*/ 0 60000 65536"/>
                  <a:gd name="T15" fmla="*/ 0 60000 65536"/>
                  <a:gd name="T16" fmla="*/ 0 60000 65536"/>
                  <a:gd name="T17" fmla="*/ 0 60000 65536"/>
                  <a:gd name="T18" fmla="*/ 0 w 64"/>
                  <a:gd name="T19" fmla="*/ 0 h 72"/>
                  <a:gd name="T20" fmla="*/ 64 w 64"/>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4" h="72">
                    <a:moveTo>
                      <a:pt x="64" y="72"/>
                    </a:moveTo>
                    <a:lnTo>
                      <a:pt x="0" y="16"/>
                    </a:lnTo>
                    <a:lnTo>
                      <a:pt x="0" y="0"/>
                    </a:lnTo>
                    <a:lnTo>
                      <a:pt x="64" y="54"/>
                    </a:lnTo>
                    <a:lnTo>
                      <a:pt x="64" y="72"/>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59" name="Freeform 79"/>
              <p:cNvSpPr>
                <a:spLocks noChangeAspect="1"/>
              </p:cNvSpPr>
              <p:nvPr/>
            </p:nvSpPr>
            <p:spPr bwMode="auto">
              <a:xfrm>
                <a:off x="2227" y="1688"/>
                <a:ext cx="258" cy="110"/>
              </a:xfrm>
              <a:custGeom>
                <a:avLst/>
                <a:gdLst>
                  <a:gd name="T0" fmla="*/ 258 w 258"/>
                  <a:gd name="T1" fmla="*/ 56 h 110"/>
                  <a:gd name="T2" fmla="*/ 226 w 258"/>
                  <a:gd name="T3" fmla="*/ 84 h 110"/>
                  <a:gd name="T4" fmla="*/ 194 w 258"/>
                  <a:gd name="T5" fmla="*/ 110 h 110"/>
                  <a:gd name="T6" fmla="*/ 128 w 258"/>
                  <a:gd name="T7" fmla="*/ 110 h 110"/>
                  <a:gd name="T8" fmla="*/ 64 w 258"/>
                  <a:gd name="T9" fmla="*/ 110 h 110"/>
                  <a:gd name="T10" fmla="*/ 32 w 258"/>
                  <a:gd name="T11" fmla="*/ 84 h 110"/>
                  <a:gd name="T12" fmla="*/ 0 w 258"/>
                  <a:gd name="T13" fmla="*/ 56 h 110"/>
                  <a:gd name="T14" fmla="*/ 32 w 258"/>
                  <a:gd name="T15" fmla="*/ 28 h 110"/>
                  <a:gd name="T16" fmla="*/ 64 w 258"/>
                  <a:gd name="T17" fmla="*/ 0 h 110"/>
                  <a:gd name="T18" fmla="*/ 128 w 258"/>
                  <a:gd name="T19" fmla="*/ 0 h 110"/>
                  <a:gd name="T20" fmla="*/ 194 w 258"/>
                  <a:gd name="T21" fmla="*/ 0 h 110"/>
                  <a:gd name="T22" fmla="*/ 226 w 258"/>
                  <a:gd name="T23" fmla="*/ 28 h 110"/>
                  <a:gd name="T24" fmla="*/ 258 w 258"/>
                  <a:gd name="T25" fmla="*/ 56 h 110"/>
                  <a:gd name="T26" fmla="*/ 258 w 258"/>
                  <a:gd name="T27" fmla="*/ 56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8"/>
                  <a:gd name="T43" fmla="*/ 0 h 110"/>
                  <a:gd name="T44" fmla="*/ 258 w 258"/>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8" h="110">
                    <a:moveTo>
                      <a:pt x="258" y="56"/>
                    </a:moveTo>
                    <a:lnTo>
                      <a:pt x="226" y="84"/>
                    </a:lnTo>
                    <a:lnTo>
                      <a:pt x="194" y="110"/>
                    </a:lnTo>
                    <a:lnTo>
                      <a:pt x="128" y="110"/>
                    </a:lnTo>
                    <a:lnTo>
                      <a:pt x="64" y="110"/>
                    </a:lnTo>
                    <a:lnTo>
                      <a:pt x="32" y="84"/>
                    </a:lnTo>
                    <a:lnTo>
                      <a:pt x="0" y="56"/>
                    </a:lnTo>
                    <a:lnTo>
                      <a:pt x="32" y="28"/>
                    </a:lnTo>
                    <a:lnTo>
                      <a:pt x="64" y="0"/>
                    </a:lnTo>
                    <a:lnTo>
                      <a:pt x="128" y="0"/>
                    </a:lnTo>
                    <a:lnTo>
                      <a:pt x="194" y="0"/>
                    </a:lnTo>
                    <a:lnTo>
                      <a:pt x="226" y="28"/>
                    </a:lnTo>
                    <a:lnTo>
                      <a:pt x="258" y="56"/>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60" name="Freeform 80"/>
              <p:cNvSpPr>
                <a:spLocks noChangeAspect="1"/>
              </p:cNvSpPr>
              <p:nvPr/>
            </p:nvSpPr>
            <p:spPr bwMode="auto">
              <a:xfrm>
                <a:off x="2487" y="1861"/>
                <a:ext cx="130" cy="16"/>
              </a:xfrm>
              <a:custGeom>
                <a:avLst/>
                <a:gdLst>
                  <a:gd name="T0" fmla="*/ 130 w 130"/>
                  <a:gd name="T1" fmla="*/ 16 h 16"/>
                  <a:gd name="T2" fmla="*/ 0 w 130"/>
                  <a:gd name="T3" fmla="*/ 16 h 16"/>
                  <a:gd name="T4" fmla="*/ 0 w 130"/>
                  <a:gd name="T5" fmla="*/ 0 h 16"/>
                  <a:gd name="T6" fmla="*/ 130 w 130"/>
                  <a:gd name="T7" fmla="*/ 0 h 16"/>
                  <a:gd name="T8" fmla="*/ 130 w 130"/>
                  <a:gd name="T9" fmla="*/ 16 h 16"/>
                  <a:gd name="T10" fmla="*/ 130 w 130"/>
                  <a:gd name="T11" fmla="*/ 16 h 16"/>
                  <a:gd name="T12" fmla="*/ 0 60000 65536"/>
                  <a:gd name="T13" fmla="*/ 0 60000 65536"/>
                  <a:gd name="T14" fmla="*/ 0 60000 65536"/>
                  <a:gd name="T15" fmla="*/ 0 60000 65536"/>
                  <a:gd name="T16" fmla="*/ 0 60000 65536"/>
                  <a:gd name="T17" fmla="*/ 0 60000 65536"/>
                  <a:gd name="T18" fmla="*/ 0 w 130"/>
                  <a:gd name="T19" fmla="*/ 0 h 16"/>
                  <a:gd name="T20" fmla="*/ 130 w 130"/>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0" h="16">
                    <a:moveTo>
                      <a:pt x="130" y="16"/>
                    </a:moveTo>
                    <a:lnTo>
                      <a:pt x="0" y="16"/>
                    </a:lnTo>
                    <a:lnTo>
                      <a:pt x="0" y="0"/>
                    </a:lnTo>
                    <a:lnTo>
                      <a:pt x="130" y="0"/>
                    </a:lnTo>
                    <a:lnTo>
                      <a:pt x="130" y="16"/>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61" name="Freeform 81"/>
              <p:cNvSpPr>
                <a:spLocks noChangeAspect="1"/>
              </p:cNvSpPr>
              <p:nvPr/>
            </p:nvSpPr>
            <p:spPr bwMode="auto">
              <a:xfrm>
                <a:off x="2617" y="1806"/>
                <a:ext cx="65" cy="71"/>
              </a:xfrm>
              <a:custGeom>
                <a:avLst/>
                <a:gdLst>
                  <a:gd name="T0" fmla="*/ 0 w 65"/>
                  <a:gd name="T1" fmla="*/ 71 h 71"/>
                  <a:gd name="T2" fmla="*/ 65 w 65"/>
                  <a:gd name="T3" fmla="*/ 17 h 71"/>
                  <a:gd name="T4" fmla="*/ 65 w 65"/>
                  <a:gd name="T5" fmla="*/ 0 h 71"/>
                  <a:gd name="T6" fmla="*/ 0 w 65"/>
                  <a:gd name="T7" fmla="*/ 55 h 71"/>
                  <a:gd name="T8" fmla="*/ 0 w 65"/>
                  <a:gd name="T9" fmla="*/ 71 h 71"/>
                  <a:gd name="T10" fmla="*/ 0 w 65"/>
                  <a:gd name="T11" fmla="*/ 71 h 71"/>
                  <a:gd name="T12" fmla="*/ 0 60000 65536"/>
                  <a:gd name="T13" fmla="*/ 0 60000 65536"/>
                  <a:gd name="T14" fmla="*/ 0 60000 65536"/>
                  <a:gd name="T15" fmla="*/ 0 60000 65536"/>
                  <a:gd name="T16" fmla="*/ 0 60000 65536"/>
                  <a:gd name="T17" fmla="*/ 0 60000 65536"/>
                  <a:gd name="T18" fmla="*/ 0 w 65"/>
                  <a:gd name="T19" fmla="*/ 0 h 71"/>
                  <a:gd name="T20" fmla="*/ 65 w 65"/>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65" h="71">
                    <a:moveTo>
                      <a:pt x="0" y="71"/>
                    </a:moveTo>
                    <a:lnTo>
                      <a:pt x="65" y="17"/>
                    </a:lnTo>
                    <a:lnTo>
                      <a:pt x="65" y="0"/>
                    </a:lnTo>
                    <a:lnTo>
                      <a:pt x="0" y="55"/>
                    </a:lnTo>
                    <a:lnTo>
                      <a:pt x="0" y="71"/>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62" name="Freeform 82"/>
              <p:cNvSpPr>
                <a:spLocks noChangeAspect="1"/>
              </p:cNvSpPr>
              <p:nvPr/>
            </p:nvSpPr>
            <p:spPr bwMode="auto">
              <a:xfrm>
                <a:off x="2423" y="1806"/>
                <a:ext cx="64" cy="71"/>
              </a:xfrm>
              <a:custGeom>
                <a:avLst/>
                <a:gdLst>
                  <a:gd name="T0" fmla="*/ 64 w 64"/>
                  <a:gd name="T1" fmla="*/ 71 h 71"/>
                  <a:gd name="T2" fmla="*/ 0 w 64"/>
                  <a:gd name="T3" fmla="*/ 17 h 71"/>
                  <a:gd name="T4" fmla="*/ 0 w 64"/>
                  <a:gd name="T5" fmla="*/ 0 h 71"/>
                  <a:gd name="T6" fmla="*/ 64 w 64"/>
                  <a:gd name="T7" fmla="*/ 55 h 71"/>
                  <a:gd name="T8" fmla="*/ 64 w 64"/>
                  <a:gd name="T9" fmla="*/ 71 h 71"/>
                  <a:gd name="T10" fmla="*/ 64 w 64"/>
                  <a:gd name="T11" fmla="*/ 71 h 71"/>
                  <a:gd name="T12" fmla="*/ 0 60000 65536"/>
                  <a:gd name="T13" fmla="*/ 0 60000 65536"/>
                  <a:gd name="T14" fmla="*/ 0 60000 65536"/>
                  <a:gd name="T15" fmla="*/ 0 60000 65536"/>
                  <a:gd name="T16" fmla="*/ 0 60000 65536"/>
                  <a:gd name="T17" fmla="*/ 0 60000 65536"/>
                  <a:gd name="T18" fmla="*/ 0 w 64"/>
                  <a:gd name="T19" fmla="*/ 0 h 71"/>
                  <a:gd name="T20" fmla="*/ 64 w 64"/>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64" h="71">
                    <a:moveTo>
                      <a:pt x="64" y="71"/>
                    </a:moveTo>
                    <a:lnTo>
                      <a:pt x="0" y="17"/>
                    </a:lnTo>
                    <a:lnTo>
                      <a:pt x="0" y="0"/>
                    </a:lnTo>
                    <a:lnTo>
                      <a:pt x="64" y="55"/>
                    </a:lnTo>
                    <a:lnTo>
                      <a:pt x="64" y="71"/>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63" name="Freeform 83"/>
              <p:cNvSpPr>
                <a:spLocks noChangeAspect="1"/>
              </p:cNvSpPr>
              <p:nvPr/>
            </p:nvSpPr>
            <p:spPr bwMode="auto">
              <a:xfrm>
                <a:off x="2423" y="1750"/>
                <a:ext cx="259" cy="111"/>
              </a:xfrm>
              <a:custGeom>
                <a:avLst/>
                <a:gdLst>
                  <a:gd name="T0" fmla="*/ 259 w 259"/>
                  <a:gd name="T1" fmla="*/ 56 h 111"/>
                  <a:gd name="T2" fmla="*/ 227 w 259"/>
                  <a:gd name="T3" fmla="*/ 85 h 111"/>
                  <a:gd name="T4" fmla="*/ 194 w 259"/>
                  <a:gd name="T5" fmla="*/ 111 h 111"/>
                  <a:gd name="T6" fmla="*/ 130 w 259"/>
                  <a:gd name="T7" fmla="*/ 111 h 111"/>
                  <a:gd name="T8" fmla="*/ 64 w 259"/>
                  <a:gd name="T9" fmla="*/ 111 h 111"/>
                  <a:gd name="T10" fmla="*/ 32 w 259"/>
                  <a:gd name="T11" fmla="*/ 85 h 111"/>
                  <a:gd name="T12" fmla="*/ 0 w 259"/>
                  <a:gd name="T13" fmla="*/ 56 h 111"/>
                  <a:gd name="T14" fmla="*/ 32 w 259"/>
                  <a:gd name="T15" fmla="*/ 28 h 111"/>
                  <a:gd name="T16" fmla="*/ 64 w 259"/>
                  <a:gd name="T17" fmla="*/ 0 h 111"/>
                  <a:gd name="T18" fmla="*/ 130 w 259"/>
                  <a:gd name="T19" fmla="*/ 0 h 111"/>
                  <a:gd name="T20" fmla="*/ 194 w 259"/>
                  <a:gd name="T21" fmla="*/ 0 h 111"/>
                  <a:gd name="T22" fmla="*/ 227 w 259"/>
                  <a:gd name="T23" fmla="*/ 28 h 111"/>
                  <a:gd name="T24" fmla="*/ 259 w 259"/>
                  <a:gd name="T25" fmla="*/ 56 h 111"/>
                  <a:gd name="T26" fmla="*/ 259 w 259"/>
                  <a:gd name="T27" fmla="*/ 56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9"/>
                  <a:gd name="T43" fmla="*/ 0 h 111"/>
                  <a:gd name="T44" fmla="*/ 259 w 259"/>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9" h="111">
                    <a:moveTo>
                      <a:pt x="259" y="56"/>
                    </a:moveTo>
                    <a:lnTo>
                      <a:pt x="227" y="85"/>
                    </a:lnTo>
                    <a:lnTo>
                      <a:pt x="194" y="111"/>
                    </a:lnTo>
                    <a:lnTo>
                      <a:pt x="130" y="111"/>
                    </a:lnTo>
                    <a:lnTo>
                      <a:pt x="64" y="111"/>
                    </a:lnTo>
                    <a:lnTo>
                      <a:pt x="32" y="85"/>
                    </a:lnTo>
                    <a:lnTo>
                      <a:pt x="0" y="56"/>
                    </a:lnTo>
                    <a:lnTo>
                      <a:pt x="32" y="28"/>
                    </a:lnTo>
                    <a:lnTo>
                      <a:pt x="64" y="0"/>
                    </a:lnTo>
                    <a:lnTo>
                      <a:pt x="130" y="0"/>
                    </a:lnTo>
                    <a:lnTo>
                      <a:pt x="194" y="0"/>
                    </a:lnTo>
                    <a:lnTo>
                      <a:pt x="227" y="28"/>
                    </a:lnTo>
                    <a:lnTo>
                      <a:pt x="259" y="56"/>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64" name="Freeform 84"/>
              <p:cNvSpPr>
                <a:spLocks noChangeAspect="1"/>
              </p:cNvSpPr>
              <p:nvPr/>
            </p:nvSpPr>
            <p:spPr bwMode="auto">
              <a:xfrm>
                <a:off x="2459" y="1342"/>
                <a:ext cx="14" cy="16"/>
              </a:xfrm>
              <a:custGeom>
                <a:avLst/>
                <a:gdLst>
                  <a:gd name="T0" fmla="*/ 2 w 14"/>
                  <a:gd name="T1" fmla="*/ 0 h 16"/>
                  <a:gd name="T2" fmla="*/ 12 w 14"/>
                  <a:gd name="T3" fmla="*/ 0 h 16"/>
                  <a:gd name="T4" fmla="*/ 14 w 14"/>
                  <a:gd name="T5" fmla="*/ 16 h 16"/>
                  <a:gd name="T6" fmla="*/ 0 w 14"/>
                  <a:gd name="T7" fmla="*/ 16 h 16"/>
                  <a:gd name="T8" fmla="*/ 2 w 14"/>
                  <a:gd name="T9" fmla="*/ 0 h 16"/>
                  <a:gd name="T10" fmla="*/ 2 w 14"/>
                  <a:gd name="T11" fmla="*/ 0 h 16"/>
                  <a:gd name="T12" fmla="*/ 0 60000 65536"/>
                  <a:gd name="T13" fmla="*/ 0 60000 65536"/>
                  <a:gd name="T14" fmla="*/ 0 60000 65536"/>
                  <a:gd name="T15" fmla="*/ 0 60000 65536"/>
                  <a:gd name="T16" fmla="*/ 0 60000 65536"/>
                  <a:gd name="T17" fmla="*/ 0 60000 65536"/>
                  <a:gd name="T18" fmla="*/ 0 w 14"/>
                  <a:gd name="T19" fmla="*/ 0 h 16"/>
                  <a:gd name="T20" fmla="*/ 14 w 1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4" h="16">
                    <a:moveTo>
                      <a:pt x="2" y="0"/>
                    </a:moveTo>
                    <a:lnTo>
                      <a:pt x="12" y="0"/>
                    </a:lnTo>
                    <a:lnTo>
                      <a:pt x="14" y="16"/>
                    </a:lnTo>
                    <a:lnTo>
                      <a:pt x="0" y="16"/>
                    </a:lnTo>
                    <a:lnTo>
                      <a:pt x="2" y="0"/>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65" name="Freeform 85"/>
              <p:cNvSpPr>
                <a:spLocks noChangeAspect="1"/>
              </p:cNvSpPr>
              <p:nvPr/>
            </p:nvSpPr>
            <p:spPr bwMode="auto">
              <a:xfrm>
                <a:off x="2447" y="1354"/>
                <a:ext cx="38" cy="8"/>
              </a:xfrm>
              <a:custGeom>
                <a:avLst/>
                <a:gdLst>
                  <a:gd name="T0" fmla="*/ 18 w 38"/>
                  <a:gd name="T1" fmla="*/ 0 h 8"/>
                  <a:gd name="T2" fmla="*/ 28 w 38"/>
                  <a:gd name="T3" fmla="*/ 4 h 8"/>
                  <a:gd name="T4" fmla="*/ 38 w 38"/>
                  <a:gd name="T5" fmla="*/ 8 h 8"/>
                  <a:gd name="T6" fmla="*/ 18 w 38"/>
                  <a:gd name="T7" fmla="*/ 8 h 8"/>
                  <a:gd name="T8" fmla="*/ 0 w 38"/>
                  <a:gd name="T9" fmla="*/ 8 h 8"/>
                  <a:gd name="T10" fmla="*/ 10 w 38"/>
                  <a:gd name="T11" fmla="*/ 4 h 8"/>
                  <a:gd name="T12" fmla="*/ 18 w 38"/>
                  <a:gd name="T13" fmla="*/ 0 h 8"/>
                  <a:gd name="T14" fmla="*/ 18 w 38"/>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
                  <a:gd name="T26" fmla="*/ 38 w 3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
                    <a:moveTo>
                      <a:pt x="18" y="0"/>
                    </a:moveTo>
                    <a:lnTo>
                      <a:pt x="28" y="4"/>
                    </a:lnTo>
                    <a:lnTo>
                      <a:pt x="38" y="8"/>
                    </a:lnTo>
                    <a:lnTo>
                      <a:pt x="18" y="8"/>
                    </a:lnTo>
                    <a:lnTo>
                      <a:pt x="0" y="8"/>
                    </a:lnTo>
                    <a:lnTo>
                      <a:pt x="10" y="4"/>
                    </a:lnTo>
                    <a:lnTo>
                      <a:pt x="18" y="0"/>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66" name="Freeform 86"/>
              <p:cNvSpPr>
                <a:spLocks noChangeAspect="1" noEditPoints="1"/>
              </p:cNvSpPr>
              <p:nvPr/>
            </p:nvSpPr>
            <p:spPr bwMode="auto">
              <a:xfrm>
                <a:off x="2347" y="1362"/>
                <a:ext cx="238" cy="366"/>
              </a:xfrm>
              <a:custGeom>
                <a:avLst/>
                <a:gdLst>
                  <a:gd name="T0" fmla="*/ 232 w 238"/>
                  <a:gd name="T1" fmla="*/ 310 h 366"/>
                  <a:gd name="T2" fmla="*/ 200 w 238"/>
                  <a:gd name="T3" fmla="*/ 284 h 366"/>
                  <a:gd name="T4" fmla="*/ 188 w 238"/>
                  <a:gd name="T5" fmla="*/ 226 h 366"/>
                  <a:gd name="T6" fmla="*/ 164 w 238"/>
                  <a:gd name="T7" fmla="*/ 208 h 366"/>
                  <a:gd name="T8" fmla="*/ 134 w 238"/>
                  <a:gd name="T9" fmla="*/ 32 h 366"/>
                  <a:gd name="T10" fmla="*/ 140 w 238"/>
                  <a:gd name="T11" fmla="*/ 18 h 366"/>
                  <a:gd name="T12" fmla="*/ 132 w 238"/>
                  <a:gd name="T13" fmla="*/ 12 h 366"/>
                  <a:gd name="T14" fmla="*/ 134 w 238"/>
                  <a:gd name="T15" fmla="*/ 0 h 366"/>
                  <a:gd name="T16" fmla="*/ 104 w 238"/>
                  <a:gd name="T17" fmla="*/ 10 h 366"/>
                  <a:gd name="T18" fmla="*/ 104 w 238"/>
                  <a:gd name="T19" fmla="*/ 12 h 366"/>
                  <a:gd name="T20" fmla="*/ 98 w 238"/>
                  <a:gd name="T21" fmla="*/ 26 h 366"/>
                  <a:gd name="T22" fmla="*/ 108 w 238"/>
                  <a:gd name="T23" fmla="*/ 32 h 366"/>
                  <a:gd name="T24" fmla="*/ 48 w 238"/>
                  <a:gd name="T25" fmla="*/ 208 h 366"/>
                  <a:gd name="T26" fmla="*/ 64 w 238"/>
                  <a:gd name="T27" fmla="*/ 226 h 366"/>
                  <a:gd name="T28" fmla="*/ 4 w 238"/>
                  <a:gd name="T29" fmla="*/ 284 h 366"/>
                  <a:gd name="T30" fmla="*/ 26 w 238"/>
                  <a:gd name="T31" fmla="*/ 310 h 366"/>
                  <a:gd name="T32" fmla="*/ 118 w 238"/>
                  <a:gd name="T33" fmla="*/ 366 h 366"/>
                  <a:gd name="T34" fmla="*/ 210 w 238"/>
                  <a:gd name="T35" fmla="*/ 310 h 366"/>
                  <a:gd name="T36" fmla="*/ 118 w 238"/>
                  <a:gd name="T37" fmla="*/ 48 h 366"/>
                  <a:gd name="T38" fmla="*/ 144 w 238"/>
                  <a:gd name="T39" fmla="*/ 208 h 366"/>
                  <a:gd name="T40" fmla="*/ 92 w 238"/>
                  <a:gd name="T41" fmla="*/ 208 h 366"/>
                  <a:gd name="T42" fmla="*/ 118 w 238"/>
                  <a:gd name="T43" fmla="*/ 48 h 366"/>
                  <a:gd name="T44" fmla="*/ 118 w 238"/>
                  <a:gd name="T45" fmla="*/ 230 h 366"/>
                  <a:gd name="T46" fmla="*/ 172 w 238"/>
                  <a:gd name="T47" fmla="*/ 284 h 366"/>
                  <a:gd name="T48" fmla="*/ 64 w 238"/>
                  <a:gd name="T49" fmla="*/ 284 h 366"/>
                  <a:gd name="T50" fmla="*/ 90 w 238"/>
                  <a:gd name="T51" fmla="*/ 230 h 366"/>
                  <a:gd name="T52" fmla="*/ 34 w 238"/>
                  <a:gd name="T53" fmla="*/ 362 h 366"/>
                  <a:gd name="T54" fmla="*/ 36 w 238"/>
                  <a:gd name="T55" fmla="*/ 356 h 366"/>
                  <a:gd name="T56" fmla="*/ 42 w 238"/>
                  <a:gd name="T57" fmla="*/ 350 h 366"/>
                  <a:gd name="T58" fmla="*/ 48 w 238"/>
                  <a:gd name="T59" fmla="*/ 342 h 366"/>
                  <a:gd name="T60" fmla="*/ 60 w 238"/>
                  <a:gd name="T61" fmla="*/ 334 h 366"/>
                  <a:gd name="T62" fmla="*/ 74 w 238"/>
                  <a:gd name="T63" fmla="*/ 328 h 366"/>
                  <a:gd name="T64" fmla="*/ 88 w 238"/>
                  <a:gd name="T65" fmla="*/ 324 h 366"/>
                  <a:gd name="T66" fmla="*/ 100 w 238"/>
                  <a:gd name="T67" fmla="*/ 322 h 366"/>
                  <a:gd name="T68" fmla="*/ 112 w 238"/>
                  <a:gd name="T69" fmla="*/ 322 h 366"/>
                  <a:gd name="T70" fmla="*/ 126 w 238"/>
                  <a:gd name="T71" fmla="*/ 322 h 366"/>
                  <a:gd name="T72" fmla="*/ 138 w 238"/>
                  <a:gd name="T73" fmla="*/ 322 h 366"/>
                  <a:gd name="T74" fmla="*/ 148 w 238"/>
                  <a:gd name="T75" fmla="*/ 324 h 366"/>
                  <a:gd name="T76" fmla="*/ 162 w 238"/>
                  <a:gd name="T77" fmla="*/ 328 h 366"/>
                  <a:gd name="T78" fmla="*/ 178 w 238"/>
                  <a:gd name="T79" fmla="*/ 334 h 366"/>
                  <a:gd name="T80" fmla="*/ 188 w 238"/>
                  <a:gd name="T81" fmla="*/ 342 h 366"/>
                  <a:gd name="T82" fmla="*/ 196 w 238"/>
                  <a:gd name="T83" fmla="*/ 350 h 366"/>
                  <a:gd name="T84" fmla="*/ 202 w 238"/>
                  <a:gd name="T85" fmla="*/ 360 h 366"/>
                  <a:gd name="T86" fmla="*/ 118 w 238"/>
                  <a:gd name="T87" fmla="*/ 362 h 3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38"/>
                  <a:gd name="T133" fmla="*/ 0 h 366"/>
                  <a:gd name="T134" fmla="*/ 238 w 238"/>
                  <a:gd name="T135" fmla="*/ 366 h 3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38" h="366">
                    <a:moveTo>
                      <a:pt x="210" y="310"/>
                    </a:moveTo>
                    <a:lnTo>
                      <a:pt x="232" y="310"/>
                    </a:lnTo>
                    <a:lnTo>
                      <a:pt x="232" y="284"/>
                    </a:lnTo>
                    <a:lnTo>
                      <a:pt x="200" y="284"/>
                    </a:lnTo>
                    <a:lnTo>
                      <a:pt x="172" y="226"/>
                    </a:lnTo>
                    <a:lnTo>
                      <a:pt x="188" y="226"/>
                    </a:lnTo>
                    <a:lnTo>
                      <a:pt x="188" y="208"/>
                    </a:lnTo>
                    <a:lnTo>
                      <a:pt x="164" y="208"/>
                    </a:lnTo>
                    <a:lnTo>
                      <a:pt x="128" y="32"/>
                    </a:lnTo>
                    <a:lnTo>
                      <a:pt x="134" y="32"/>
                    </a:lnTo>
                    <a:lnTo>
                      <a:pt x="140" y="26"/>
                    </a:lnTo>
                    <a:lnTo>
                      <a:pt x="140" y="18"/>
                    </a:lnTo>
                    <a:lnTo>
                      <a:pt x="134" y="12"/>
                    </a:lnTo>
                    <a:lnTo>
                      <a:pt x="132" y="12"/>
                    </a:lnTo>
                    <a:lnTo>
                      <a:pt x="134" y="10"/>
                    </a:lnTo>
                    <a:lnTo>
                      <a:pt x="134" y="0"/>
                    </a:lnTo>
                    <a:lnTo>
                      <a:pt x="104" y="0"/>
                    </a:lnTo>
                    <a:lnTo>
                      <a:pt x="104" y="10"/>
                    </a:lnTo>
                    <a:lnTo>
                      <a:pt x="106" y="12"/>
                    </a:lnTo>
                    <a:lnTo>
                      <a:pt x="104" y="12"/>
                    </a:lnTo>
                    <a:lnTo>
                      <a:pt x="98" y="18"/>
                    </a:lnTo>
                    <a:lnTo>
                      <a:pt x="98" y="26"/>
                    </a:lnTo>
                    <a:lnTo>
                      <a:pt x="104" y="32"/>
                    </a:lnTo>
                    <a:lnTo>
                      <a:pt x="108" y="32"/>
                    </a:lnTo>
                    <a:lnTo>
                      <a:pt x="72" y="208"/>
                    </a:lnTo>
                    <a:lnTo>
                      <a:pt x="48" y="208"/>
                    </a:lnTo>
                    <a:lnTo>
                      <a:pt x="48" y="226"/>
                    </a:lnTo>
                    <a:lnTo>
                      <a:pt x="64" y="226"/>
                    </a:lnTo>
                    <a:lnTo>
                      <a:pt x="36" y="284"/>
                    </a:lnTo>
                    <a:lnTo>
                      <a:pt x="4" y="284"/>
                    </a:lnTo>
                    <a:lnTo>
                      <a:pt x="4" y="310"/>
                    </a:lnTo>
                    <a:lnTo>
                      <a:pt x="26" y="310"/>
                    </a:lnTo>
                    <a:lnTo>
                      <a:pt x="0" y="366"/>
                    </a:lnTo>
                    <a:lnTo>
                      <a:pt x="118" y="366"/>
                    </a:lnTo>
                    <a:lnTo>
                      <a:pt x="238" y="366"/>
                    </a:lnTo>
                    <a:lnTo>
                      <a:pt x="210" y="310"/>
                    </a:lnTo>
                    <a:close/>
                    <a:moveTo>
                      <a:pt x="118" y="48"/>
                    </a:moveTo>
                    <a:lnTo>
                      <a:pt x="118" y="50"/>
                    </a:lnTo>
                    <a:lnTo>
                      <a:pt x="144" y="208"/>
                    </a:lnTo>
                    <a:lnTo>
                      <a:pt x="118" y="208"/>
                    </a:lnTo>
                    <a:lnTo>
                      <a:pt x="92" y="208"/>
                    </a:lnTo>
                    <a:lnTo>
                      <a:pt x="118" y="48"/>
                    </a:lnTo>
                    <a:close/>
                    <a:moveTo>
                      <a:pt x="90" y="230"/>
                    </a:moveTo>
                    <a:lnTo>
                      <a:pt x="118" y="230"/>
                    </a:lnTo>
                    <a:lnTo>
                      <a:pt x="148" y="230"/>
                    </a:lnTo>
                    <a:lnTo>
                      <a:pt x="172" y="284"/>
                    </a:lnTo>
                    <a:lnTo>
                      <a:pt x="118" y="284"/>
                    </a:lnTo>
                    <a:lnTo>
                      <a:pt x="64" y="284"/>
                    </a:lnTo>
                    <a:lnTo>
                      <a:pt x="90" y="230"/>
                    </a:lnTo>
                    <a:close/>
                    <a:moveTo>
                      <a:pt x="118" y="362"/>
                    </a:moveTo>
                    <a:lnTo>
                      <a:pt x="34" y="362"/>
                    </a:lnTo>
                    <a:lnTo>
                      <a:pt x="34" y="360"/>
                    </a:lnTo>
                    <a:lnTo>
                      <a:pt x="36" y="356"/>
                    </a:lnTo>
                    <a:lnTo>
                      <a:pt x="38" y="354"/>
                    </a:lnTo>
                    <a:lnTo>
                      <a:pt x="42" y="350"/>
                    </a:lnTo>
                    <a:lnTo>
                      <a:pt x="44" y="346"/>
                    </a:lnTo>
                    <a:lnTo>
                      <a:pt x="48" y="342"/>
                    </a:lnTo>
                    <a:lnTo>
                      <a:pt x="54" y="338"/>
                    </a:lnTo>
                    <a:lnTo>
                      <a:pt x="60" y="334"/>
                    </a:lnTo>
                    <a:lnTo>
                      <a:pt x="66" y="330"/>
                    </a:lnTo>
                    <a:lnTo>
                      <a:pt x="74" y="328"/>
                    </a:lnTo>
                    <a:lnTo>
                      <a:pt x="84" y="326"/>
                    </a:lnTo>
                    <a:lnTo>
                      <a:pt x="88" y="324"/>
                    </a:lnTo>
                    <a:lnTo>
                      <a:pt x="94" y="324"/>
                    </a:lnTo>
                    <a:lnTo>
                      <a:pt x="100" y="322"/>
                    </a:lnTo>
                    <a:lnTo>
                      <a:pt x="106" y="322"/>
                    </a:lnTo>
                    <a:lnTo>
                      <a:pt x="112" y="322"/>
                    </a:lnTo>
                    <a:lnTo>
                      <a:pt x="118" y="322"/>
                    </a:lnTo>
                    <a:lnTo>
                      <a:pt x="126" y="322"/>
                    </a:lnTo>
                    <a:lnTo>
                      <a:pt x="132" y="322"/>
                    </a:lnTo>
                    <a:lnTo>
                      <a:pt x="138" y="322"/>
                    </a:lnTo>
                    <a:lnTo>
                      <a:pt x="144" y="324"/>
                    </a:lnTo>
                    <a:lnTo>
                      <a:pt x="148" y="324"/>
                    </a:lnTo>
                    <a:lnTo>
                      <a:pt x="154" y="326"/>
                    </a:lnTo>
                    <a:lnTo>
                      <a:pt x="162" y="328"/>
                    </a:lnTo>
                    <a:lnTo>
                      <a:pt x="170" y="330"/>
                    </a:lnTo>
                    <a:lnTo>
                      <a:pt x="178" y="334"/>
                    </a:lnTo>
                    <a:lnTo>
                      <a:pt x="184" y="338"/>
                    </a:lnTo>
                    <a:lnTo>
                      <a:pt x="188" y="342"/>
                    </a:lnTo>
                    <a:lnTo>
                      <a:pt x="192" y="346"/>
                    </a:lnTo>
                    <a:lnTo>
                      <a:pt x="196" y="350"/>
                    </a:lnTo>
                    <a:lnTo>
                      <a:pt x="200" y="356"/>
                    </a:lnTo>
                    <a:lnTo>
                      <a:pt x="202" y="360"/>
                    </a:lnTo>
                    <a:lnTo>
                      <a:pt x="204" y="362"/>
                    </a:lnTo>
                    <a:lnTo>
                      <a:pt x="118" y="362"/>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67" name="Freeform 87"/>
              <p:cNvSpPr>
                <a:spLocks noChangeAspect="1"/>
              </p:cNvSpPr>
              <p:nvPr/>
            </p:nvSpPr>
            <p:spPr bwMode="auto">
              <a:xfrm>
                <a:off x="2459" y="1342"/>
                <a:ext cx="14" cy="16"/>
              </a:xfrm>
              <a:custGeom>
                <a:avLst/>
                <a:gdLst>
                  <a:gd name="T0" fmla="*/ 2 w 14"/>
                  <a:gd name="T1" fmla="*/ 0 h 16"/>
                  <a:gd name="T2" fmla="*/ 12 w 14"/>
                  <a:gd name="T3" fmla="*/ 0 h 16"/>
                  <a:gd name="T4" fmla="*/ 14 w 14"/>
                  <a:gd name="T5" fmla="*/ 16 h 16"/>
                  <a:gd name="T6" fmla="*/ 0 w 14"/>
                  <a:gd name="T7" fmla="*/ 16 h 16"/>
                  <a:gd name="T8" fmla="*/ 2 w 14"/>
                  <a:gd name="T9" fmla="*/ 0 h 16"/>
                  <a:gd name="T10" fmla="*/ 2 w 14"/>
                  <a:gd name="T11" fmla="*/ 0 h 16"/>
                  <a:gd name="T12" fmla="*/ 0 60000 65536"/>
                  <a:gd name="T13" fmla="*/ 0 60000 65536"/>
                  <a:gd name="T14" fmla="*/ 0 60000 65536"/>
                  <a:gd name="T15" fmla="*/ 0 60000 65536"/>
                  <a:gd name="T16" fmla="*/ 0 60000 65536"/>
                  <a:gd name="T17" fmla="*/ 0 60000 65536"/>
                  <a:gd name="T18" fmla="*/ 0 w 14"/>
                  <a:gd name="T19" fmla="*/ 0 h 16"/>
                  <a:gd name="T20" fmla="*/ 14 w 1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4" h="16">
                    <a:moveTo>
                      <a:pt x="2" y="0"/>
                    </a:moveTo>
                    <a:lnTo>
                      <a:pt x="12" y="0"/>
                    </a:lnTo>
                    <a:lnTo>
                      <a:pt x="14" y="16"/>
                    </a:lnTo>
                    <a:lnTo>
                      <a:pt x="0" y="16"/>
                    </a:lnTo>
                    <a:lnTo>
                      <a:pt x="2" y="0"/>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68" name="Freeform 88"/>
              <p:cNvSpPr>
                <a:spLocks noChangeAspect="1"/>
              </p:cNvSpPr>
              <p:nvPr/>
            </p:nvSpPr>
            <p:spPr bwMode="auto">
              <a:xfrm>
                <a:off x="2447" y="1354"/>
                <a:ext cx="38" cy="8"/>
              </a:xfrm>
              <a:custGeom>
                <a:avLst/>
                <a:gdLst>
                  <a:gd name="T0" fmla="*/ 18 w 38"/>
                  <a:gd name="T1" fmla="*/ 0 h 8"/>
                  <a:gd name="T2" fmla="*/ 28 w 38"/>
                  <a:gd name="T3" fmla="*/ 4 h 8"/>
                  <a:gd name="T4" fmla="*/ 38 w 38"/>
                  <a:gd name="T5" fmla="*/ 8 h 8"/>
                  <a:gd name="T6" fmla="*/ 18 w 38"/>
                  <a:gd name="T7" fmla="*/ 8 h 8"/>
                  <a:gd name="T8" fmla="*/ 0 w 38"/>
                  <a:gd name="T9" fmla="*/ 8 h 8"/>
                  <a:gd name="T10" fmla="*/ 10 w 38"/>
                  <a:gd name="T11" fmla="*/ 4 h 8"/>
                  <a:gd name="T12" fmla="*/ 18 w 38"/>
                  <a:gd name="T13" fmla="*/ 0 h 8"/>
                  <a:gd name="T14" fmla="*/ 18 w 38"/>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
                  <a:gd name="T26" fmla="*/ 38 w 3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
                    <a:moveTo>
                      <a:pt x="18" y="0"/>
                    </a:moveTo>
                    <a:lnTo>
                      <a:pt x="28" y="4"/>
                    </a:lnTo>
                    <a:lnTo>
                      <a:pt x="38" y="8"/>
                    </a:lnTo>
                    <a:lnTo>
                      <a:pt x="18" y="8"/>
                    </a:lnTo>
                    <a:lnTo>
                      <a:pt x="0" y="8"/>
                    </a:lnTo>
                    <a:lnTo>
                      <a:pt x="10" y="4"/>
                    </a:lnTo>
                    <a:lnTo>
                      <a:pt x="18" y="0"/>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70" name="Freeform 89"/>
              <p:cNvSpPr>
                <a:spLocks noChangeAspect="1" noEditPoints="1"/>
              </p:cNvSpPr>
              <p:nvPr/>
            </p:nvSpPr>
            <p:spPr bwMode="auto">
              <a:xfrm>
                <a:off x="2347" y="1362"/>
                <a:ext cx="238" cy="366"/>
              </a:xfrm>
              <a:custGeom>
                <a:avLst/>
                <a:gdLst>
                  <a:gd name="T0" fmla="*/ 232 w 238"/>
                  <a:gd name="T1" fmla="*/ 310 h 366"/>
                  <a:gd name="T2" fmla="*/ 200 w 238"/>
                  <a:gd name="T3" fmla="*/ 284 h 366"/>
                  <a:gd name="T4" fmla="*/ 188 w 238"/>
                  <a:gd name="T5" fmla="*/ 226 h 366"/>
                  <a:gd name="T6" fmla="*/ 164 w 238"/>
                  <a:gd name="T7" fmla="*/ 208 h 366"/>
                  <a:gd name="T8" fmla="*/ 134 w 238"/>
                  <a:gd name="T9" fmla="*/ 32 h 366"/>
                  <a:gd name="T10" fmla="*/ 140 w 238"/>
                  <a:gd name="T11" fmla="*/ 18 h 366"/>
                  <a:gd name="T12" fmla="*/ 132 w 238"/>
                  <a:gd name="T13" fmla="*/ 12 h 366"/>
                  <a:gd name="T14" fmla="*/ 134 w 238"/>
                  <a:gd name="T15" fmla="*/ 0 h 366"/>
                  <a:gd name="T16" fmla="*/ 104 w 238"/>
                  <a:gd name="T17" fmla="*/ 10 h 366"/>
                  <a:gd name="T18" fmla="*/ 104 w 238"/>
                  <a:gd name="T19" fmla="*/ 12 h 366"/>
                  <a:gd name="T20" fmla="*/ 98 w 238"/>
                  <a:gd name="T21" fmla="*/ 26 h 366"/>
                  <a:gd name="T22" fmla="*/ 108 w 238"/>
                  <a:gd name="T23" fmla="*/ 32 h 366"/>
                  <a:gd name="T24" fmla="*/ 48 w 238"/>
                  <a:gd name="T25" fmla="*/ 208 h 366"/>
                  <a:gd name="T26" fmla="*/ 64 w 238"/>
                  <a:gd name="T27" fmla="*/ 226 h 366"/>
                  <a:gd name="T28" fmla="*/ 4 w 238"/>
                  <a:gd name="T29" fmla="*/ 284 h 366"/>
                  <a:gd name="T30" fmla="*/ 26 w 238"/>
                  <a:gd name="T31" fmla="*/ 310 h 366"/>
                  <a:gd name="T32" fmla="*/ 118 w 238"/>
                  <a:gd name="T33" fmla="*/ 366 h 366"/>
                  <a:gd name="T34" fmla="*/ 210 w 238"/>
                  <a:gd name="T35" fmla="*/ 310 h 366"/>
                  <a:gd name="T36" fmla="*/ 118 w 238"/>
                  <a:gd name="T37" fmla="*/ 48 h 366"/>
                  <a:gd name="T38" fmla="*/ 144 w 238"/>
                  <a:gd name="T39" fmla="*/ 208 h 366"/>
                  <a:gd name="T40" fmla="*/ 92 w 238"/>
                  <a:gd name="T41" fmla="*/ 208 h 366"/>
                  <a:gd name="T42" fmla="*/ 118 w 238"/>
                  <a:gd name="T43" fmla="*/ 48 h 366"/>
                  <a:gd name="T44" fmla="*/ 118 w 238"/>
                  <a:gd name="T45" fmla="*/ 230 h 366"/>
                  <a:gd name="T46" fmla="*/ 172 w 238"/>
                  <a:gd name="T47" fmla="*/ 284 h 366"/>
                  <a:gd name="T48" fmla="*/ 64 w 238"/>
                  <a:gd name="T49" fmla="*/ 284 h 366"/>
                  <a:gd name="T50" fmla="*/ 90 w 238"/>
                  <a:gd name="T51" fmla="*/ 230 h 366"/>
                  <a:gd name="T52" fmla="*/ 34 w 238"/>
                  <a:gd name="T53" fmla="*/ 362 h 366"/>
                  <a:gd name="T54" fmla="*/ 36 w 238"/>
                  <a:gd name="T55" fmla="*/ 356 h 366"/>
                  <a:gd name="T56" fmla="*/ 42 w 238"/>
                  <a:gd name="T57" fmla="*/ 350 h 366"/>
                  <a:gd name="T58" fmla="*/ 48 w 238"/>
                  <a:gd name="T59" fmla="*/ 342 h 366"/>
                  <a:gd name="T60" fmla="*/ 60 w 238"/>
                  <a:gd name="T61" fmla="*/ 334 h 366"/>
                  <a:gd name="T62" fmla="*/ 74 w 238"/>
                  <a:gd name="T63" fmla="*/ 328 h 366"/>
                  <a:gd name="T64" fmla="*/ 88 w 238"/>
                  <a:gd name="T65" fmla="*/ 324 h 366"/>
                  <a:gd name="T66" fmla="*/ 100 w 238"/>
                  <a:gd name="T67" fmla="*/ 322 h 366"/>
                  <a:gd name="T68" fmla="*/ 112 w 238"/>
                  <a:gd name="T69" fmla="*/ 322 h 366"/>
                  <a:gd name="T70" fmla="*/ 126 w 238"/>
                  <a:gd name="T71" fmla="*/ 322 h 366"/>
                  <a:gd name="T72" fmla="*/ 138 w 238"/>
                  <a:gd name="T73" fmla="*/ 322 h 366"/>
                  <a:gd name="T74" fmla="*/ 148 w 238"/>
                  <a:gd name="T75" fmla="*/ 324 h 366"/>
                  <a:gd name="T76" fmla="*/ 162 w 238"/>
                  <a:gd name="T77" fmla="*/ 328 h 366"/>
                  <a:gd name="T78" fmla="*/ 178 w 238"/>
                  <a:gd name="T79" fmla="*/ 334 h 366"/>
                  <a:gd name="T80" fmla="*/ 188 w 238"/>
                  <a:gd name="T81" fmla="*/ 342 h 366"/>
                  <a:gd name="T82" fmla="*/ 196 w 238"/>
                  <a:gd name="T83" fmla="*/ 350 h 366"/>
                  <a:gd name="T84" fmla="*/ 202 w 238"/>
                  <a:gd name="T85" fmla="*/ 360 h 366"/>
                  <a:gd name="T86" fmla="*/ 118 w 238"/>
                  <a:gd name="T87" fmla="*/ 362 h 3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38"/>
                  <a:gd name="T133" fmla="*/ 0 h 366"/>
                  <a:gd name="T134" fmla="*/ 238 w 238"/>
                  <a:gd name="T135" fmla="*/ 366 h 3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38" h="366">
                    <a:moveTo>
                      <a:pt x="210" y="310"/>
                    </a:moveTo>
                    <a:lnTo>
                      <a:pt x="232" y="310"/>
                    </a:lnTo>
                    <a:lnTo>
                      <a:pt x="232" y="284"/>
                    </a:lnTo>
                    <a:lnTo>
                      <a:pt x="200" y="284"/>
                    </a:lnTo>
                    <a:lnTo>
                      <a:pt x="172" y="226"/>
                    </a:lnTo>
                    <a:lnTo>
                      <a:pt x="188" y="226"/>
                    </a:lnTo>
                    <a:lnTo>
                      <a:pt x="188" y="208"/>
                    </a:lnTo>
                    <a:lnTo>
                      <a:pt x="164" y="208"/>
                    </a:lnTo>
                    <a:lnTo>
                      <a:pt x="128" y="32"/>
                    </a:lnTo>
                    <a:lnTo>
                      <a:pt x="134" y="32"/>
                    </a:lnTo>
                    <a:lnTo>
                      <a:pt x="140" y="26"/>
                    </a:lnTo>
                    <a:lnTo>
                      <a:pt x="140" y="18"/>
                    </a:lnTo>
                    <a:lnTo>
                      <a:pt x="134" y="12"/>
                    </a:lnTo>
                    <a:lnTo>
                      <a:pt x="132" y="12"/>
                    </a:lnTo>
                    <a:lnTo>
                      <a:pt x="134" y="10"/>
                    </a:lnTo>
                    <a:lnTo>
                      <a:pt x="134" y="0"/>
                    </a:lnTo>
                    <a:lnTo>
                      <a:pt x="104" y="0"/>
                    </a:lnTo>
                    <a:lnTo>
                      <a:pt x="104" y="10"/>
                    </a:lnTo>
                    <a:lnTo>
                      <a:pt x="106" y="12"/>
                    </a:lnTo>
                    <a:lnTo>
                      <a:pt x="104" y="12"/>
                    </a:lnTo>
                    <a:lnTo>
                      <a:pt x="98" y="18"/>
                    </a:lnTo>
                    <a:lnTo>
                      <a:pt x="98" y="26"/>
                    </a:lnTo>
                    <a:lnTo>
                      <a:pt x="104" y="32"/>
                    </a:lnTo>
                    <a:lnTo>
                      <a:pt x="108" y="32"/>
                    </a:lnTo>
                    <a:lnTo>
                      <a:pt x="72" y="208"/>
                    </a:lnTo>
                    <a:lnTo>
                      <a:pt x="48" y="208"/>
                    </a:lnTo>
                    <a:lnTo>
                      <a:pt x="48" y="226"/>
                    </a:lnTo>
                    <a:lnTo>
                      <a:pt x="64" y="226"/>
                    </a:lnTo>
                    <a:lnTo>
                      <a:pt x="36" y="284"/>
                    </a:lnTo>
                    <a:lnTo>
                      <a:pt x="4" y="284"/>
                    </a:lnTo>
                    <a:lnTo>
                      <a:pt x="4" y="310"/>
                    </a:lnTo>
                    <a:lnTo>
                      <a:pt x="26" y="310"/>
                    </a:lnTo>
                    <a:lnTo>
                      <a:pt x="0" y="366"/>
                    </a:lnTo>
                    <a:lnTo>
                      <a:pt x="118" y="366"/>
                    </a:lnTo>
                    <a:lnTo>
                      <a:pt x="238" y="366"/>
                    </a:lnTo>
                    <a:lnTo>
                      <a:pt x="210" y="310"/>
                    </a:lnTo>
                    <a:close/>
                    <a:moveTo>
                      <a:pt x="118" y="48"/>
                    </a:moveTo>
                    <a:lnTo>
                      <a:pt x="118" y="50"/>
                    </a:lnTo>
                    <a:lnTo>
                      <a:pt x="144" y="208"/>
                    </a:lnTo>
                    <a:lnTo>
                      <a:pt x="118" y="208"/>
                    </a:lnTo>
                    <a:lnTo>
                      <a:pt x="92" y="208"/>
                    </a:lnTo>
                    <a:lnTo>
                      <a:pt x="118" y="48"/>
                    </a:lnTo>
                    <a:close/>
                    <a:moveTo>
                      <a:pt x="90" y="230"/>
                    </a:moveTo>
                    <a:lnTo>
                      <a:pt x="118" y="230"/>
                    </a:lnTo>
                    <a:lnTo>
                      <a:pt x="148" y="230"/>
                    </a:lnTo>
                    <a:lnTo>
                      <a:pt x="172" y="284"/>
                    </a:lnTo>
                    <a:lnTo>
                      <a:pt x="118" y="284"/>
                    </a:lnTo>
                    <a:lnTo>
                      <a:pt x="64" y="284"/>
                    </a:lnTo>
                    <a:lnTo>
                      <a:pt x="90" y="230"/>
                    </a:lnTo>
                    <a:close/>
                    <a:moveTo>
                      <a:pt x="118" y="362"/>
                    </a:moveTo>
                    <a:lnTo>
                      <a:pt x="34" y="362"/>
                    </a:lnTo>
                    <a:lnTo>
                      <a:pt x="34" y="360"/>
                    </a:lnTo>
                    <a:lnTo>
                      <a:pt x="36" y="356"/>
                    </a:lnTo>
                    <a:lnTo>
                      <a:pt x="38" y="354"/>
                    </a:lnTo>
                    <a:lnTo>
                      <a:pt x="42" y="350"/>
                    </a:lnTo>
                    <a:lnTo>
                      <a:pt x="44" y="346"/>
                    </a:lnTo>
                    <a:lnTo>
                      <a:pt x="48" y="342"/>
                    </a:lnTo>
                    <a:lnTo>
                      <a:pt x="54" y="338"/>
                    </a:lnTo>
                    <a:lnTo>
                      <a:pt x="60" y="334"/>
                    </a:lnTo>
                    <a:lnTo>
                      <a:pt x="66" y="330"/>
                    </a:lnTo>
                    <a:lnTo>
                      <a:pt x="74" y="328"/>
                    </a:lnTo>
                    <a:lnTo>
                      <a:pt x="84" y="326"/>
                    </a:lnTo>
                    <a:lnTo>
                      <a:pt x="88" y="324"/>
                    </a:lnTo>
                    <a:lnTo>
                      <a:pt x="94" y="324"/>
                    </a:lnTo>
                    <a:lnTo>
                      <a:pt x="100" y="322"/>
                    </a:lnTo>
                    <a:lnTo>
                      <a:pt x="106" y="322"/>
                    </a:lnTo>
                    <a:lnTo>
                      <a:pt x="112" y="322"/>
                    </a:lnTo>
                    <a:lnTo>
                      <a:pt x="118" y="322"/>
                    </a:lnTo>
                    <a:lnTo>
                      <a:pt x="126" y="322"/>
                    </a:lnTo>
                    <a:lnTo>
                      <a:pt x="132" y="322"/>
                    </a:lnTo>
                    <a:lnTo>
                      <a:pt x="138" y="322"/>
                    </a:lnTo>
                    <a:lnTo>
                      <a:pt x="144" y="324"/>
                    </a:lnTo>
                    <a:lnTo>
                      <a:pt x="148" y="324"/>
                    </a:lnTo>
                    <a:lnTo>
                      <a:pt x="154" y="326"/>
                    </a:lnTo>
                    <a:lnTo>
                      <a:pt x="162" y="328"/>
                    </a:lnTo>
                    <a:lnTo>
                      <a:pt x="170" y="330"/>
                    </a:lnTo>
                    <a:lnTo>
                      <a:pt x="178" y="334"/>
                    </a:lnTo>
                    <a:lnTo>
                      <a:pt x="184" y="338"/>
                    </a:lnTo>
                    <a:lnTo>
                      <a:pt x="188" y="342"/>
                    </a:lnTo>
                    <a:lnTo>
                      <a:pt x="192" y="346"/>
                    </a:lnTo>
                    <a:lnTo>
                      <a:pt x="196" y="350"/>
                    </a:lnTo>
                    <a:lnTo>
                      <a:pt x="200" y="356"/>
                    </a:lnTo>
                    <a:lnTo>
                      <a:pt x="202" y="360"/>
                    </a:lnTo>
                    <a:lnTo>
                      <a:pt x="204" y="362"/>
                    </a:lnTo>
                    <a:lnTo>
                      <a:pt x="118" y="362"/>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73" name="Freeform 90"/>
              <p:cNvSpPr>
                <a:spLocks noChangeAspect="1"/>
              </p:cNvSpPr>
              <p:nvPr/>
            </p:nvSpPr>
            <p:spPr bwMode="auto">
              <a:xfrm>
                <a:off x="2319" y="1314"/>
                <a:ext cx="20" cy="104"/>
              </a:xfrm>
              <a:custGeom>
                <a:avLst/>
                <a:gdLst>
                  <a:gd name="T0" fmla="*/ 10 w 10"/>
                  <a:gd name="T1" fmla="*/ 2 h 52"/>
                  <a:gd name="T2" fmla="*/ 9 w 10"/>
                  <a:gd name="T3" fmla="*/ 4 h 52"/>
                  <a:gd name="T4" fmla="*/ 8 w 10"/>
                  <a:gd name="T5" fmla="*/ 8 h 52"/>
                  <a:gd name="T6" fmla="*/ 5 w 10"/>
                  <a:gd name="T7" fmla="*/ 17 h 52"/>
                  <a:gd name="T8" fmla="*/ 4 w 10"/>
                  <a:gd name="T9" fmla="*/ 26 h 52"/>
                  <a:gd name="T10" fmla="*/ 5 w 10"/>
                  <a:gd name="T11" fmla="*/ 34 h 52"/>
                  <a:gd name="T12" fmla="*/ 7 w 10"/>
                  <a:gd name="T13" fmla="*/ 42 h 52"/>
                  <a:gd name="T14" fmla="*/ 8 w 10"/>
                  <a:gd name="T15" fmla="*/ 47 h 52"/>
                  <a:gd name="T16" fmla="*/ 9 w 10"/>
                  <a:gd name="T17" fmla="*/ 50 h 52"/>
                  <a:gd name="T18" fmla="*/ 9 w 10"/>
                  <a:gd name="T19" fmla="*/ 51 h 52"/>
                  <a:gd name="T20" fmla="*/ 8 w 10"/>
                  <a:gd name="T21" fmla="*/ 52 h 52"/>
                  <a:gd name="T22" fmla="*/ 7 w 10"/>
                  <a:gd name="T23" fmla="*/ 51 h 52"/>
                  <a:gd name="T24" fmla="*/ 5 w 10"/>
                  <a:gd name="T25" fmla="*/ 47 h 52"/>
                  <a:gd name="T26" fmla="*/ 1 w 10"/>
                  <a:gd name="T27" fmla="*/ 37 h 52"/>
                  <a:gd name="T28" fmla="*/ 0 w 10"/>
                  <a:gd name="T29" fmla="*/ 26 h 52"/>
                  <a:gd name="T30" fmla="*/ 1 w 10"/>
                  <a:gd name="T31" fmla="*/ 16 h 52"/>
                  <a:gd name="T32" fmla="*/ 4 w 10"/>
                  <a:gd name="T33" fmla="*/ 6 h 52"/>
                  <a:gd name="T34" fmla="*/ 7 w 10"/>
                  <a:gd name="T35" fmla="*/ 2 h 52"/>
                  <a:gd name="T36" fmla="*/ 9 w 10"/>
                  <a:gd name="T37" fmla="*/ 0 h 52"/>
                  <a:gd name="T38" fmla="*/ 10 w 10"/>
                  <a:gd name="T39" fmla="*/ 1 h 52"/>
                  <a:gd name="T40" fmla="*/ 10 w 10"/>
                  <a:gd name="T41" fmla="*/ 2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52"/>
                  <a:gd name="T65" fmla="*/ 10 w 10"/>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52">
                    <a:moveTo>
                      <a:pt x="10" y="2"/>
                    </a:moveTo>
                    <a:cubicBezTo>
                      <a:pt x="10" y="2"/>
                      <a:pt x="10" y="3"/>
                      <a:pt x="9" y="4"/>
                    </a:cubicBezTo>
                    <a:cubicBezTo>
                      <a:pt x="8" y="6"/>
                      <a:pt x="8" y="7"/>
                      <a:pt x="8" y="8"/>
                    </a:cubicBezTo>
                    <a:cubicBezTo>
                      <a:pt x="7" y="11"/>
                      <a:pt x="6" y="14"/>
                      <a:pt x="5" y="17"/>
                    </a:cubicBezTo>
                    <a:cubicBezTo>
                      <a:pt x="5" y="20"/>
                      <a:pt x="5" y="23"/>
                      <a:pt x="4" y="26"/>
                    </a:cubicBezTo>
                    <a:cubicBezTo>
                      <a:pt x="4" y="29"/>
                      <a:pt x="5" y="31"/>
                      <a:pt x="5" y="34"/>
                    </a:cubicBezTo>
                    <a:cubicBezTo>
                      <a:pt x="5" y="37"/>
                      <a:pt x="6" y="39"/>
                      <a:pt x="7" y="42"/>
                    </a:cubicBezTo>
                    <a:cubicBezTo>
                      <a:pt x="7" y="43"/>
                      <a:pt x="7" y="45"/>
                      <a:pt x="8" y="47"/>
                    </a:cubicBezTo>
                    <a:cubicBezTo>
                      <a:pt x="9" y="49"/>
                      <a:pt x="9" y="50"/>
                      <a:pt x="9" y="50"/>
                    </a:cubicBezTo>
                    <a:cubicBezTo>
                      <a:pt x="9" y="51"/>
                      <a:pt x="9" y="51"/>
                      <a:pt x="9" y="51"/>
                    </a:cubicBezTo>
                    <a:cubicBezTo>
                      <a:pt x="8" y="52"/>
                      <a:pt x="8" y="52"/>
                      <a:pt x="8" y="52"/>
                    </a:cubicBezTo>
                    <a:cubicBezTo>
                      <a:pt x="7" y="51"/>
                      <a:pt x="7" y="51"/>
                      <a:pt x="7" y="51"/>
                    </a:cubicBezTo>
                    <a:cubicBezTo>
                      <a:pt x="6" y="50"/>
                      <a:pt x="5" y="49"/>
                      <a:pt x="5" y="47"/>
                    </a:cubicBezTo>
                    <a:cubicBezTo>
                      <a:pt x="3" y="44"/>
                      <a:pt x="2" y="41"/>
                      <a:pt x="1" y="37"/>
                    </a:cubicBezTo>
                    <a:cubicBezTo>
                      <a:pt x="0" y="33"/>
                      <a:pt x="0" y="30"/>
                      <a:pt x="0" y="26"/>
                    </a:cubicBezTo>
                    <a:cubicBezTo>
                      <a:pt x="0" y="22"/>
                      <a:pt x="0" y="19"/>
                      <a:pt x="1" y="16"/>
                    </a:cubicBezTo>
                    <a:cubicBezTo>
                      <a:pt x="2" y="12"/>
                      <a:pt x="3" y="9"/>
                      <a:pt x="4" y="6"/>
                    </a:cubicBezTo>
                    <a:cubicBezTo>
                      <a:pt x="5" y="4"/>
                      <a:pt x="6" y="3"/>
                      <a:pt x="7" y="2"/>
                    </a:cubicBezTo>
                    <a:cubicBezTo>
                      <a:pt x="8" y="1"/>
                      <a:pt x="8" y="0"/>
                      <a:pt x="9" y="0"/>
                    </a:cubicBezTo>
                    <a:cubicBezTo>
                      <a:pt x="10" y="1"/>
                      <a:pt x="10" y="1"/>
                      <a:pt x="10" y="1"/>
                    </a:cubicBezTo>
                    <a:cubicBezTo>
                      <a:pt x="10" y="1"/>
                      <a:pt x="10" y="1"/>
                      <a:pt x="10" y="2"/>
                    </a:cubicBez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74" name="Freeform 91"/>
              <p:cNvSpPr>
                <a:spLocks noChangeAspect="1"/>
              </p:cNvSpPr>
              <p:nvPr/>
            </p:nvSpPr>
            <p:spPr bwMode="auto">
              <a:xfrm>
                <a:off x="2361" y="1324"/>
                <a:ext cx="16" cy="82"/>
              </a:xfrm>
              <a:custGeom>
                <a:avLst/>
                <a:gdLst>
                  <a:gd name="T0" fmla="*/ 8 w 8"/>
                  <a:gd name="T1" fmla="*/ 2 h 41"/>
                  <a:gd name="T2" fmla="*/ 7 w 8"/>
                  <a:gd name="T3" fmla="*/ 4 h 41"/>
                  <a:gd name="T4" fmla="*/ 6 w 8"/>
                  <a:gd name="T5" fmla="*/ 7 h 41"/>
                  <a:gd name="T6" fmla="*/ 5 w 8"/>
                  <a:gd name="T7" fmla="*/ 14 h 41"/>
                  <a:gd name="T8" fmla="*/ 4 w 8"/>
                  <a:gd name="T9" fmla="*/ 21 h 41"/>
                  <a:gd name="T10" fmla="*/ 4 w 8"/>
                  <a:gd name="T11" fmla="*/ 27 h 41"/>
                  <a:gd name="T12" fmla="*/ 6 w 8"/>
                  <a:gd name="T13" fmla="*/ 33 h 41"/>
                  <a:gd name="T14" fmla="*/ 7 w 8"/>
                  <a:gd name="T15" fmla="*/ 37 h 41"/>
                  <a:gd name="T16" fmla="*/ 8 w 8"/>
                  <a:gd name="T17" fmla="*/ 40 h 41"/>
                  <a:gd name="T18" fmla="*/ 7 w 8"/>
                  <a:gd name="T19" fmla="*/ 41 h 41"/>
                  <a:gd name="T20" fmla="*/ 7 w 8"/>
                  <a:gd name="T21" fmla="*/ 41 h 41"/>
                  <a:gd name="T22" fmla="*/ 6 w 8"/>
                  <a:gd name="T23" fmla="*/ 40 h 41"/>
                  <a:gd name="T24" fmla="*/ 4 w 8"/>
                  <a:gd name="T25" fmla="*/ 38 h 41"/>
                  <a:gd name="T26" fmla="*/ 1 w 8"/>
                  <a:gd name="T27" fmla="*/ 30 h 41"/>
                  <a:gd name="T28" fmla="*/ 0 w 8"/>
                  <a:gd name="T29" fmla="*/ 21 h 41"/>
                  <a:gd name="T30" fmla="*/ 1 w 8"/>
                  <a:gd name="T31" fmla="*/ 13 h 41"/>
                  <a:gd name="T32" fmla="*/ 4 w 8"/>
                  <a:gd name="T33" fmla="*/ 5 h 41"/>
                  <a:gd name="T34" fmla="*/ 6 w 8"/>
                  <a:gd name="T35" fmla="*/ 2 h 41"/>
                  <a:gd name="T36" fmla="*/ 8 w 8"/>
                  <a:gd name="T37" fmla="*/ 0 h 41"/>
                  <a:gd name="T38" fmla="*/ 8 w 8"/>
                  <a:gd name="T39" fmla="*/ 1 h 41"/>
                  <a:gd name="T40" fmla="*/ 8 w 8"/>
                  <a:gd name="T41" fmla="*/ 2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41"/>
                  <a:gd name="T65" fmla="*/ 8 w 8"/>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41">
                    <a:moveTo>
                      <a:pt x="8" y="2"/>
                    </a:moveTo>
                    <a:cubicBezTo>
                      <a:pt x="8" y="2"/>
                      <a:pt x="8" y="3"/>
                      <a:pt x="7" y="4"/>
                    </a:cubicBezTo>
                    <a:cubicBezTo>
                      <a:pt x="7" y="5"/>
                      <a:pt x="7" y="6"/>
                      <a:pt x="6" y="7"/>
                    </a:cubicBezTo>
                    <a:cubicBezTo>
                      <a:pt x="6" y="9"/>
                      <a:pt x="5" y="12"/>
                      <a:pt x="5" y="14"/>
                    </a:cubicBezTo>
                    <a:cubicBezTo>
                      <a:pt x="4" y="16"/>
                      <a:pt x="4" y="18"/>
                      <a:pt x="4" y="21"/>
                    </a:cubicBezTo>
                    <a:cubicBezTo>
                      <a:pt x="4" y="23"/>
                      <a:pt x="4" y="25"/>
                      <a:pt x="4" y="27"/>
                    </a:cubicBezTo>
                    <a:cubicBezTo>
                      <a:pt x="5" y="29"/>
                      <a:pt x="5" y="31"/>
                      <a:pt x="6" y="33"/>
                    </a:cubicBezTo>
                    <a:cubicBezTo>
                      <a:pt x="6" y="34"/>
                      <a:pt x="6" y="36"/>
                      <a:pt x="7" y="37"/>
                    </a:cubicBezTo>
                    <a:cubicBezTo>
                      <a:pt x="7" y="39"/>
                      <a:pt x="8" y="40"/>
                      <a:pt x="8" y="40"/>
                    </a:cubicBezTo>
                    <a:cubicBezTo>
                      <a:pt x="8" y="40"/>
                      <a:pt x="8" y="41"/>
                      <a:pt x="7" y="41"/>
                    </a:cubicBezTo>
                    <a:cubicBezTo>
                      <a:pt x="7" y="41"/>
                      <a:pt x="7" y="41"/>
                      <a:pt x="7" y="41"/>
                    </a:cubicBezTo>
                    <a:cubicBezTo>
                      <a:pt x="7" y="41"/>
                      <a:pt x="6" y="41"/>
                      <a:pt x="6" y="40"/>
                    </a:cubicBezTo>
                    <a:cubicBezTo>
                      <a:pt x="5" y="40"/>
                      <a:pt x="5" y="39"/>
                      <a:pt x="4" y="38"/>
                    </a:cubicBezTo>
                    <a:cubicBezTo>
                      <a:pt x="3" y="35"/>
                      <a:pt x="2" y="32"/>
                      <a:pt x="1" y="30"/>
                    </a:cubicBezTo>
                    <a:cubicBezTo>
                      <a:pt x="0" y="27"/>
                      <a:pt x="0" y="24"/>
                      <a:pt x="0" y="21"/>
                    </a:cubicBezTo>
                    <a:cubicBezTo>
                      <a:pt x="0" y="18"/>
                      <a:pt x="0" y="15"/>
                      <a:pt x="1" y="13"/>
                    </a:cubicBezTo>
                    <a:cubicBezTo>
                      <a:pt x="2" y="10"/>
                      <a:pt x="3" y="8"/>
                      <a:pt x="4" y="5"/>
                    </a:cubicBezTo>
                    <a:cubicBezTo>
                      <a:pt x="4" y="4"/>
                      <a:pt x="5" y="2"/>
                      <a:pt x="6" y="2"/>
                    </a:cubicBezTo>
                    <a:cubicBezTo>
                      <a:pt x="6" y="1"/>
                      <a:pt x="7" y="0"/>
                      <a:pt x="8" y="0"/>
                    </a:cubicBezTo>
                    <a:cubicBezTo>
                      <a:pt x="8" y="1"/>
                      <a:pt x="8" y="1"/>
                      <a:pt x="8" y="1"/>
                    </a:cubicBezTo>
                    <a:lnTo>
                      <a:pt x="8" y="2"/>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75" name="Freeform 92"/>
              <p:cNvSpPr>
                <a:spLocks noChangeAspect="1"/>
              </p:cNvSpPr>
              <p:nvPr/>
            </p:nvSpPr>
            <p:spPr bwMode="auto">
              <a:xfrm>
                <a:off x="2403" y="1336"/>
                <a:ext cx="12" cy="62"/>
              </a:xfrm>
              <a:custGeom>
                <a:avLst/>
                <a:gdLst>
                  <a:gd name="T0" fmla="*/ 6 w 6"/>
                  <a:gd name="T1" fmla="*/ 1 h 31"/>
                  <a:gd name="T2" fmla="*/ 6 w 6"/>
                  <a:gd name="T3" fmla="*/ 2 h 31"/>
                  <a:gd name="T4" fmla="*/ 5 w 6"/>
                  <a:gd name="T5" fmla="*/ 4 h 31"/>
                  <a:gd name="T6" fmla="*/ 3 w 6"/>
                  <a:gd name="T7" fmla="*/ 10 h 31"/>
                  <a:gd name="T8" fmla="*/ 3 w 6"/>
                  <a:gd name="T9" fmla="*/ 15 h 31"/>
                  <a:gd name="T10" fmla="*/ 3 w 6"/>
                  <a:gd name="T11" fmla="*/ 20 h 31"/>
                  <a:gd name="T12" fmla="*/ 4 w 6"/>
                  <a:gd name="T13" fmla="*/ 25 h 31"/>
                  <a:gd name="T14" fmla="*/ 5 w 6"/>
                  <a:gd name="T15" fmla="*/ 28 h 31"/>
                  <a:gd name="T16" fmla="*/ 6 w 6"/>
                  <a:gd name="T17" fmla="*/ 30 h 31"/>
                  <a:gd name="T18" fmla="*/ 6 w 6"/>
                  <a:gd name="T19" fmla="*/ 30 h 31"/>
                  <a:gd name="T20" fmla="*/ 5 w 6"/>
                  <a:gd name="T21" fmla="*/ 31 h 31"/>
                  <a:gd name="T22" fmla="*/ 4 w 6"/>
                  <a:gd name="T23" fmla="*/ 30 h 31"/>
                  <a:gd name="T24" fmla="*/ 3 w 6"/>
                  <a:gd name="T25" fmla="*/ 28 h 31"/>
                  <a:gd name="T26" fmla="*/ 1 w 6"/>
                  <a:gd name="T27" fmla="*/ 22 h 31"/>
                  <a:gd name="T28" fmla="*/ 0 w 6"/>
                  <a:gd name="T29" fmla="*/ 15 h 31"/>
                  <a:gd name="T30" fmla="*/ 1 w 6"/>
                  <a:gd name="T31" fmla="*/ 9 h 31"/>
                  <a:gd name="T32" fmla="*/ 3 w 6"/>
                  <a:gd name="T33" fmla="*/ 3 h 31"/>
                  <a:gd name="T34" fmla="*/ 5 w 6"/>
                  <a:gd name="T35" fmla="*/ 1 h 31"/>
                  <a:gd name="T36" fmla="*/ 6 w 6"/>
                  <a:gd name="T37" fmla="*/ 0 h 31"/>
                  <a:gd name="T38" fmla="*/ 6 w 6"/>
                  <a:gd name="T39" fmla="*/ 0 h 31"/>
                  <a:gd name="T40" fmla="*/ 6 w 6"/>
                  <a:gd name="T41" fmla="*/ 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31"/>
                  <a:gd name="T65" fmla="*/ 6 w 6"/>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31">
                    <a:moveTo>
                      <a:pt x="6" y="1"/>
                    </a:moveTo>
                    <a:cubicBezTo>
                      <a:pt x="6" y="1"/>
                      <a:pt x="6" y="1"/>
                      <a:pt x="6" y="2"/>
                    </a:cubicBezTo>
                    <a:cubicBezTo>
                      <a:pt x="6" y="3"/>
                      <a:pt x="5" y="4"/>
                      <a:pt x="5" y="4"/>
                    </a:cubicBezTo>
                    <a:cubicBezTo>
                      <a:pt x="4" y="6"/>
                      <a:pt x="4" y="8"/>
                      <a:pt x="3" y="10"/>
                    </a:cubicBezTo>
                    <a:cubicBezTo>
                      <a:pt x="3" y="12"/>
                      <a:pt x="3" y="13"/>
                      <a:pt x="3" y="15"/>
                    </a:cubicBezTo>
                    <a:cubicBezTo>
                      <a:pt x="3" y="17"/>
                      <a:pt x="3" y="18"/>
                      <a:pt x="3" y="20"/>
                    </a:cubicBezTo>
                    <a:cubicBezTo>
                      <a:pt x="4" y="22"/>
                      <a:pt x="4" y="23"/>
                      <a:pt x="4" y="25"/>
                    </a:cubicBezTo>
                    <a:cubicBezTo>
                      <a:pt x="5" y="25"/>
                      <a:pt x="5" y="26"/>
                      <a:pt x="5" y="28"/>
                    </a:cubicBezTo>
                    <a:cubicBezTo>
                      <a:pt x="6" y="29"/>
                      <a:pt x="6" y="29"/>
                      <a:pt x="6" y="30"/>
                    </a:cubicBezTo>
                    <a:cubicBezTo>
                      <a:pt x="6" y="30"/>
                      <a:pt x="6" y="30"/>
                      <a:pt x="6" y="30"/>
                    </a:cubicBezTo>
                    <a:cubicBezTo>
                      <a:pt x="5" y="31"/>
                      <a:pt x="5" y="31"/>
                      <a:pt x="5" y="31"/>
                    </a:cubicBezTo>
                    <a:cubicBezTo>
                      <a:pt x="5" y="31"/>
                      <a:pt x="5" y="30"/>
                      <a:pt x="4" y="30"/>
                    </a:cubicBezTo>
                    <a:cubicBezTo>
                      <a:pt x="4" y="30"/>
                      <a:pt x="4" y="29"/>
                      <a:pt x="3" y="28"/>
                    </a:cubicBezTo>
                    <a:cubicBezTo>
                      <a:pt x="2" y="26"/>
                      <a:pt x="1" y="24"/>
                      <a:pt x="1" y="22"/>
                    </a:cubicBezTo>
                    <a:cubicBezTo>
                      <a:pt x="0" y="20"/>
                      <a:pt x="0" y="17"/>
                      <a:pt x="0" y="15"/>
                    </a:cubicBezTo>
                    <a:cubicBezTo>
                      <a:pt x="0" y="13"/>
                      <a:pt x="0" y="11"/>
                      <a:pt x="1" y="9"/>
                    </a:cubicBezTo>
                    <a:cubicBezTo>
                      <a:pt x="1" y="7"/>
                      <a:pt x="2" y="5"/>
                      <a:pt x="3" y="3"/>
                    </a:cubicBezTo>
                    <a:cubicBezTo>
                      <a:pt x="3" y="2"/>
                      <a:pt x="4" y="1"/>
                      <a:pt x="5" y="1"/>
                    </a:cubicBezTo>
                    <a:cubicBezTo>
                      <a:pt x="5" y="0"/>
                      <a:pt x="6" y="0"/>
                      <a:pt x="6" y="0"/>
                    </a:cubicBezTo>
                    <a:cubicBezTo>
                      <a:pt x="6" y="0"/>
                      <a:pt x="6" y="0"/>
                      <a:pt x="6" y="0"/>
                    </a:cubicBezTo>
                    <a:lnTo>
                      <a:pt x="6" y="1"/>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76" name="Freeform 93"/>
              <p:cNvSpPr>
                <a:spLocks noChangeAspect="1"/>
              </p:cNvSpPr>
              <p:nvPr/>
            </p:nvSpPr>
            <p:spPr bwMode="auto">
              <a:xfrm>
                <a:off x="2591" y="1314"/>
                <a:ext cx="22" cy="104"/>
              </a:xfrm>
              <a:custGeom>
                <a:avLst/>
                <a:gdLst>
                  <a:gd name="T0" fmla="*/ 0 w 11"/>
                  <a:gd name="T1" fmla="*/ 2 h 52"/>
                  <a:gd name="T2" fmla="*/ 1 w 11"/>
                  <a:gd name="T3" fmla="*/ 4 h 52"/>
                  <a:gd name="T4" fmla="*/ 3 w 11"/>
                  <a:gd name="T5" fmla="*/ 8 h 52"/>
                  <a:gd name="T6" fmla="*/ 5 w 11"/>
                  <a:gd name="T7" fmla="*/ 17 h 52"/>
                  <a:gd name="T8" fmla="*/ 6 w 11"/>
                  <a:gd name="T9" fmla="*/ 26 h 52"/>
                  <a:gd name="T10" fmla="*/ 5 w 11"/>
                  <a:gd name="T11" fmla="*/ 34 h 52"/>
                  <a:gd name="T12" fmla="*/ 4 w 11"/>
                  <a:gd name="T13" fmla="*/ 42 h 52"/>
                  <a:gd name="T14" fmla="*/ 2 w 11"/>
                  <a:gd name="T15" fmla="*/ 47 h 52"/>
                  <a:gd name="T16" fmla="*/ 1 w 11"/>
                  <a:gd name="T17" fmla="*/ 50 h 52"/>
                  <a:gd name="T18" fmla="*/ 1 w 11"/>
                  <a:gd name="T19" fmla="*/ 51 h 52"/>
                  <a:gd name="T20" fmla="*/ 2 w 11"/>
                  <a:gd name="T21" fmla="*/ 52 h 52"/>
                  <a:gd name="T22" fmla="*/ 4 w 11"/>
                  <a:gd name="T23" fmla="*/ 51 h 52"/>
                  <a:gd name="T24" fmla="*/ 6 w 11"/>
                  <a:gd name="T25" fmla="*/ 47 h 52"/>
                  <a:gd name="T26" fmla="*/ 9 w 11"/>
                  <a:gd name="T27" fmla="*/ 37 h 52"/>
                  <a:gd name="T28" fmla="*/ 10 w 11"/>
                  <a:gd name="T29" fmla="*/ 26 h 52"/>
                  <a:gd name="T30" fmla="*/ 9 w 11"/>
                  <a:gd name="T31" fmla="*/ 16 h 52"/>
                  <a:gd name="T32" fmla="*/ 6 w 11"/>
                  <a:gd name="T33" fmla="*/ 6 h 52"/>
                  <a:gd name="T34" fmla="*/ 3 w 11"/>
                  <a:gd name="T35" fmla="*/ 2 h 52"/>
                  <a:gd name="T36" fmla="*/ 1 w 11"/>
                  <a:gd name="T37" fmla="*/ 0 h 52"/>
                  <a:gd name="T38" fmla="*/ 1 w 11"/>
                  <a:gd name="T39" fmla="*/ 1 h 52"/>
                  <a:gd name="T40" fmla="*/ 0 w 11"/>
                  <a:gd name="T41" fmla="*/ 2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52"/>
                  <a:gd name="T65" fmla="*/ 11 w 11"/>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52">
                    <a:moveTo>
                      <a:pt x="0" y="2"/>
                    </a:moveTo>
                    <a:cubicBezTo>
                      <a:pt x="0" y="2"/>
                      <a:pt x="1" y="3"/>
                      <a:pt x="1" y="4"/>
                    </a:cubicBezTo>
                    <a:cubicBezTo>
                      <a:pt x="2" y="6"/>
                      <a:pt x="2" y="7"/>
                      <a:pt x="3" y="8"/>
                    </a:cubicBezTo>
                    <a:cubicBezTo>
                      <a:pt x="4" y="11"/>
                      <a:pt x="4" y="14"/>
                      <a:pt x="5" y="17"/>
                    </a:cubicBezTo>
                    <a:cubicBezTo>
                      <a:pt x="5" y="20"/>
                      <a:pt x="6" y="23"/>
                      <a:pt x="6" y="26"/>
                    </a:cubicBezTo>
                    <a:cubicBezTo>
                      <a:pt x="6" y="29"/>
                      <a:pt x="6" y="31"/>
                      <a:pt x="5" y="34"/>
                    </a:cubicBezTo>
                    <a:cubicBezTo>
                      <a:pt x="5" y="37"/>
                      <a:pt x="4" y="39"/>
                      <a:pt x="4" y="42"/>
                    </a:cubicBezTo>
                    <a:cubicBezTo>
                      <a:pt x="3" y="43"/>
                      <a:pt x="3" y="45"/>
                      <a:pt x="2" y="47"/>
                    </a:cubicBezTo>
                    <a:cubicBezTo>
                      <a:pt x="1" y="49"/>
                      <a:pt x="1" y="50"/>
                      <a:pt x="1" y="50"/>
                    </a:cubicBezTo>
                    <a:cubicBezTo>
                      <a:pt x="1" y="51"/>
                      <a:pt x="1" y="51"/>
                      <a:pt x="1" y="51"/>
                    </a:cubicBezTo>
                    <a:cubicBezTo>
                      <a:pt x="2" y="52"/>
                      <a:pt x="2" y="52"/>
                      <a:pt x="2" y="52"/>
                    </a:cubicBezTo>
                    <a:cubicBezTo>
                      <a:pt x="2" y="52"/>
                      <a:pt x="3" y="51"/>
                      <a:pt x="4" y="51"/>
                    </a:cubicBezTo>
                    <a:cubicBezTo>
                      <a:pt x="4" y="50"/>
                      <a:pt x="5" y="49"/>
                      <a:pt x="6" y="47"/>
                    </a:cubicBezTo>
                    <a:cubicBezTo>
                      <a:pt x="7" y="44"/>
                      <a:pt x="9" y="41"/>
                      <a:pt x="9" y="37"/>
                    </a:cubicBezTo>
                    <a:cubicBezTo>
                      <a:pt x="10" y="33"/>
                      <a:pt x="11" y="30"/>
                      <a:pt x="10" y="26"/>
                    </a:cubicBezTo>
                    <a:cubicBezTo>
                      <a:pt x="10" y="22"/>
                      <a:pt x="10" y="19"/>
                      <a:pt x="9" y="16"/>
                    </a:cubicBezTo>
                    <a:cubicBezTo>
                      <a:pt x="9" y="12"/>
                      <a:pt x="7" y="9"/>
                      <a:pt x="6" y="6"/>
                    </a:cubicBezTo>
                    <a:cubicBezTo>
                      <a:pt x="5" y="4"/>
                      <a:pt x="4" y="3"/>
                      <a:pt x="3" y="2"/>
                    </a:cubicBezTo>
                    <a:cubicBezTo>
                      <a:pt x="3" y="1"/>
                      <a:pt x="2" y="0"/>
                      <a:pt x="1" y="0"/>
                    </a:cubicBezTo>
                    <a:cubicBezTo>
                      <a:pt x="1" y="1"/>
                      <a:pt x="1" y="1"/>
                      <a:pt x="1" y="1"/>
                    </a:cubicBezTo>
                    <a:cubicBezTo>
                      <a:pt x="0" y="1"/>
                      <a:pt x="0" y="1"/>
                      <a:pt x="0" y="2"/>
                    </a:cubicBez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77" name="Freeform 94"/>
              <p:cNvSpPr>
                <a:spLocks noChangeAspect="1"/>
              </p:cNvSpPr>
              <p:nvPr/>
            </p:nvSpPr>
            <p:spPr bwMode="auto">
              <a:xfrm>
                <a:off x="2553" y="1324"/>
                <a:ext cx="16" cy="82"/>
              </a:xfrm>
              <a:custGeom>
                <a:avLst/>
                <a:gdLst>
                  <a:gd name="T0" fmla="*/ 0 w 8"/>
                  <a:gd name="T1" fmla="*/ 2 h 41"/>
                  <a:gd name="T2" fmla="*/ 1 w 8"/>
                  <a:gd name="T3" fmla="*/ 4 h 41"/>
                  <a:gd name="T4" fmla="*/ 2 w 8"/>
                  <a:gd name="T5" fmla="*/ 7 h 41"/>
                  <a:gd name="T6" fmla="*/ 4 w 8"/>
                  <a:gd name="T7" fmla="*/ 14 h 41"/>
                  <a:gd name="T8" fmla="*/ 4 w 8"/>
                  <a:gd name="T9" fmla="*/ 21 h 41"/>
                  <a:gd name="T10" fmla="*/ 4 w 8"/>
                  <a:gd name="T11" fmla="*/ 27 h 41"/>
                  <a:gd name="T12" fmla="*/ 3 w 8"/>
                  <a:gd name="T13" fmla="*/ 33 h 41"/>
                  <a:gd name="T14" fmla="*/ 1 w 8"/>
                  <a:gd name="T15" fmla="*/ 37 h 41"/>
                  <a:gd name="T16" fmla="*/ 1 w 8"/>
                  <a:gd name="T17" fmla="*/ 40 h 41"/>
                  <a:gd name="T18" fmla="*/ 1 w 8"/>
                  <a:gd name="T19" fmla="*/ 41 h 41"/>
                  <a:gd name="T20" fmla="*/ 1 w 8"/>
                  <a:gd name="T21" fmla="*/ 41 h 41"/>
                  <a:gd name="T22" fmla="*/ 3 w 8"/>
                  <a:gd name="T23" fmla="*/ 40 h 41"/>
                  <a:gd name="T24" fmla="*/ 4 w 8"/>
                  <a:gd name="T25" fmla="*/ 38 h 41"/>
                  <a:gd name="T26" fmla="*/ 7 w 8"/>
                  <a:gd name="T27" fmla="*/ 30 h 41"/>
                  <a:gd name="T28" fmla="*/ 8 w 8"/>
                  <a:gd name="T29" fmla="*/ 21 h 41"/>
                  <a:gd name="T30" fmla="*/ 7 w 8"/>
                  <a:gd name="T31" fmla="*/ 13 h 41"/>
                  <a:gd name="T32" fmla="*/ 5 w 8"/>
                  <a:gd name="T33" fmla="*/ 5 h 41"/>
                  <a:gd name="T34" fmla="*/ 2 w 8"/>
                  <a:gd name="T35" fmla="*/ 2 h 41"/>
                  <a:gd name="T36" fmla="*/ 1 w 8"/>
                  <a:gd name="T37" fmla="*/ 0 h 41"/>
                  <a:gd name="T38" fmla="*/ 0 w 8"/>
                  <a:gd name="T39" fmla="*/ 1 h 41"/>
                  <a:gd name="T40" fmla="*/ 0 w 8"/>
                  <a:gd name="T41" fmla="*/ 2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41"/>
                  <a:gd name="T65" fmla="*/ 8 w 8"/>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41">
                    <a:moveTo>
                      <a:pt x="0" y="2"/>
                    </a:moveTo>
                    <a:cubicBezTo>
                      <a:pt x="0" y="2"/>
                      <a:pt x="0" y="3"/>
                      <a:pt x="1" y="4"/>
                    </a:cubicBezTo>
                    <a:cubicBezTo>
                      <a:pt x="1" y="5"/>
                      <a:pt x="2" y="6"/>
                      <a:pt x="2" y="7"/>
                    </a:cubicBezTo>
                    <a:cubicBezTo>
                      <a:pt x="3" y="9"/>
                      <a:pt x="3" y="12"/>
                      <a:pt x="4" y="14"/>
                    </a:cubicBezTo>
                    <a:cubicBezTo>
                      <a:pt x="4" y="16"/>
                      <a:pt x="4" y="18"/>
                      <a:pt x="4" y="21"/>
                    </a:cubicBezTo>
                    <a:cubicBezTo>
                      <a:pt x="4" y="23"/>
                      <a:pt x="4" y="25"/>
                      <a:pt x="4" y="27"/>
                    </a:cubicBezTo>
                    <a:cubicBezTo>
                      <a:pt x="4" y="29"/>
                      <a:pt x="3" y="31"/>
                      <a:pt x="3" y="33"/>
                    </a:cubicBezTo>
                    <a:cubicBezTo>
                      <a:pt x="2" y="34"/>
                      <a:pt x="2" y="36"/>
                      <a:pt x="1" y="37"/>
                    </a:cubicBezTo>
                    <a:cubicBezTo>
                      <a:pt x="1" y="39"/>
                      <a:pt x="1" y="40"/>
                      <a:pt x="1" y="40"/>
                    </a:cubicBezTo>
                    <a:cubicBezTo>
                      <a:pt x="1" y="41"/>
                      <a:pt x="1" y="41"/>
                      <a:pt x="1" y="41"/>
                    </a:cubicBezTo>
                    <a:cubicBezTo>
                      <a:pt x="1" y="41"/>
                      <a:pt x="1" y="41"/>
                      <a:pt x="1" y="41"/>
                    </a:cubicBezTo>
                    <a:cubicBezTo>
                      <a:pt x="2" y="41"/>
                      <a:pt x="2" y="41"/>
                      <a:pt x="3" y="40"/>
                    </a:cubicBezTo>
                    <a:cubicBezTo>
                      <a:pt x="3" y="40"/>
                      <a:pt x="4" y="39"/>
                      <a:pt x="4" y="38"/>
                    </a:cubicBezTo>
                    <a:cubicBezTo>
                      <a:pt x="6" y="35"/>
                      <a:pt x="7" y="32"/>
                      <a:pt x="7" y="30"/>
                    </a:cubicBezTo>
                    <a:cubicBezTo>
                      <a:pt x="8" y="27"/>
                      <a:pt x="8" y="24"/>
                      <a:pt x="8" y="21"/>
                    </a:cubicBezTo>
                    <a:cubicBezTo>
                      <a:pt x="8" y="18"/>
                      <a:pt x="8" y="15"/>
                      <a:pt x="7" y="13"/>
                    </a:cubicBezTo>
                    <a:cubicBezTo>
                      <a:pt x="7" y="10"/>
                      <a:pt x="6" y="8"/>
                      <a:pt x="5" y="5"/>
                    </a:cubicBezTo>
                    <a:cubicBezTo>
                      <a:pt x="4" y="4"/>
                      <a:pt x="3" y="2"/>
                      <a:pt x="2" y="2"/>
                    </a:cubicBezTo>
                    <a:cubicBezTo>
                      <a:pt x="2" y="1"/>
                      <a:pt x="1" y="0"/>
                      <a:pt x="1" y="0"/>
                    </a:cubicBezTo>
                    <a:cubicBezTo>
                      <a:pt x="0" y="1"/>
                      <a:pt x="0" y="1"/>
                      <a:pt x="0" y="1"/>
                    </a:cubicBezTo>
                    <a:lnTo>
                      <a:pt x="0" y="2"/>
                    </a:lnTo>
                    <a:close/>
                  </a:path>
                </a:pathLst>
              </a:custGeom>
              <a:grpFill/>
              <a:ln w="9525">
                <a:solidFill>
                  <a:schemeClr val="bg1"/>
                </a:solidFill>
                <a:prstDash val="solid"/>
                <a:round/>
                <a:headEnd/>
                <a:tailEnd/>
              </a:ln>
            </p:spPr>
            <p:txBody>
              <a:bodyPr/>
              <a:lstStyle/>
              <a:p>
                <a:endParaRPr lang="zh-CN" altLang="en-US" dirty="0">
                  <a:latin typeface="+mn-ea"/>
                </a:endParaRPr>
              </a:p>
            </p:txBody>
          </p:sp>
          <p:sp>
            <p:nvSpPr>
              <p:cNvPr id="178" name="Freeform 95"/>
              <p:cNvSpPr>
                <a:spLocks noChangeAspect="1"/>
              </p:cNvSpPr>
              <p:nvPr/>
            </p:nvSpPr>
            <p:spPr bwMode="auto">
              <a:xfrm>
                <a:off x="2515" y="1336"/>
                <a:ext cx="12" cy="62"/>
              </a:xfrm>
              <a:custGeom>
                <a:avLst/>
                <a:gdLst>
                  <a:gd name="T0" fmla="*/ 0 w 6"/>
                  <a:gd name="T1" fmla="*/ 1 h 31"/>
                  <a:gd name="T2" fmla="*/ 0 w 6"/>
                  <a:gd name="T3" fmla="*/ 2 h 31"/>
                  <a:gd name="T4" fmla="*/ 1 w 6"/>
                  <a:gd name="T5" fmla="*/ 4 h 31"/>
                  <a:gd name="T6" fmla="*/ 3 w 6"/>
                  <a:gd name="T7" fmla="*/ 10 h 31"/>
                  <a:gd name="T8" fmla="*/ 3 w 6"/>
                  <a:gd name="T9" fmla="*/ 15 h 31"/>
                  <a:gd name="T10" fmla="*/ 3 w 6"/>
                  <a:gd name="T11" fmla="*/ 20 h 31"/>
                  <a:gd name="T12" fmla="*/ 2 w 6"/>
                  <a:gd name="T13" fmla="*/ 25 h 31"/>
                  <a:gd name="T14" fmla="*/ 1 w 6"/>
                  <a:gd name="T15" fmla="*/ 28 h 31"/>
                  <a:gd name="T16" fmla="*/ 0 w 6"/>
                  <a:gd name="T17" fmla="*/ 30 h 31"/>
                  <a:gd name="T18" fmla="*/ 0 w 6"/>
                  <a:gd name="T19" fmla="*/ 30 h 31"/>
                  <a:gd name="T20" fmla="*/ 1 w 6"/>
                  <a:gd name="T21" fmla="*/ 31 h 31"/>
                  <a:gd name="T22" fmla="*/ 2 w 6"/>
                  <a:gd name="T23" fmla="*/ 30 h 31"/>
                  <a:gd name="T24" fmla="*/ 3 w 6"/>
                  <a:gd name="T25" fmla="*/ 28 h 31"/>
                  <a:gd name="T26" fmla="*/ 6 w 6"/>
                  <a:gd name="T27" fmla="*/ 22 h 31"/>
                  <a:gd name="T28" fmla="*/ 6 w 6"/>
                  <a:gd name="T29" fmla="*/ 15 h 31"/>
                  <a:gd name="T30" fmla="*/ 6 w 6"/>
                  <a:gd name="T31" fmla="*/ 9 h 31"/>
                  <a:gd name="T32" fmla="*/ 3 w 6"/>
                  <a:gd name="T33" fmla="*/ 3 h 31"/>
                  <a:gd name="T34" fmla="*/ 2 w 6"/>
                  <a:gd name="T35" fmla="*/ 1 h 31"/>
                  <a:gd name="T36" fmla="*/ 0 w 6"/>
                  <a:gd name="T37" fmla="*/ 0 h 31"/>
                  <a:gd name="T38" fmla="*/ 0 w 6"/>
                  <a:gd name="T39" fmla="*/ 0 h 31"/>
                  <a:gd name="T40" fmla="*/ 0 w 6"/>
                  <a:gd name="T41" fmla="*/ 1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31"/>
                  <a:gd name="T65" fmla="*/ 6 w 6"/>
                  <a:gd name="T66" fmla="*/ 31 h 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31">
                    <a:moveTo>
                      <a:pt x="0" y="1"/>
                    </a:moveTo>
                    <a:cubicBezTo>
                      <a:pt x="0" y="1"/>
                      <a:pt x="0" y="1"/>
                      <a:pt x="0" y="2"/>
                    </a:cubicBezTo>
                    <a:cubicBezTo>
                      <a:pt x="1" y="3"/>
                      <a:pt x="1" y="4"/>
                      <a:pt x="1" y="4"/>
                    </a:cubicBezTo>
                    <a:cubicBezTo>
                      <a:pt x="2" y="6"/>
                      <a:pt x="2" y="8"/>
                      <a:pt x="3" y="10"/>
                    </a:cubicBezTo>
                    <a:cubicBezTo>
                      <a:pt x="3" y="12"/>
                      <a:pt x="3" y="13"/>
                      <a:pt x="3" y="15"/>
                    </a:cubicBezTo>
                    <a:cubicBezTo>
                      <a:pt x="3" y="17"/>
                      <a:pt x="3" y="18"/>
                      <a:pt x="3" y="20"/>
                    </a:cubicBezTo>
                    <a:cubicBezTo>
                      <a:pt x="3" y="22"/>
                      <a:pt x="2" y="23"/>
                      <a:pt x="2" y="25"/>
                    </a:cubicBezTo>
                    <a:cubicBezTo>
                      <a:pt x="2" y="25"/>
                      <a:pt x="1" y="26"/>
                      <a:pt x="1" y="28"/>
                    </a:cubicBezTo>
                    <a:cubicBezTo>
                      <a:pt x="0" y="29"/>
                      <a:pt x="0" y="29"/>
                      <a:pt x="0" y="30"/>
                    </a:cubicBezTo>
                    <a:cubicBezTo>
                      <a:pt x="0" y="30"/>
                      <a:pt x="0" y="30"/>
                      <a:pt x="0" y="30"/>
                    </a:cubicBezTo>
                    <a:cubicBezTo>
                      <a:pt x="1" y="31"/>
                      <a:pt x="1" y="31"/>
                      <a:pt x="1" y="31"/>
                    </a:cubicBezTo>
                    <a:cubicBezTo>
                      <a:pt x="1" y="31"/>
                      <a:pt x="1" y="30"/>
                      <a:pt x="2" y="30"/>
                    </a:cubicBezTo>
                    <a:cubicBezTo>
                      <a:pt x="2" y="30"/>
                      <a:pt x="3" y="29"/>
                      <a:pt x="3" y="28"/>
                    </a:cubicBezTo>
                    <a:cubicBezTo>
                      <a:pt x="4" y="26"/>
                      <a:pt x="5" y="24"/>
                      <a:pt x="6" y="22"/>
                    </a:cubicBezTo>
                    <a:cubicBezTo>
                      <a:pt x="6" y="20"/>
                      <a:pt x="6" y="17"/>
                      <a:pt x="6" y="15"/>
                    </a:cubicBezTo>
                    <a:cubicBezTo>
                      <a:pt x="6" y="13"/>
                      <a:pt x="6" y="11"/>
                      <a:pt x="6" y="9"/>
                    </a:cubicBezTo>
                    <a:cubicBezTo>
                      <a:pt x="5" y="7"/>
                      <a:pt x="4" y="5"/>
                      <a:pt x="3" y="3"/>
                    </a:cubicBezTo>
                    <a:cubicBezTo>
                      <a:pt x="3" y="2"/>
                      <a:pt x="2" y="1"/>
                      <a:pt x="2" y="1"/>
                    </a:cubicBezTo>
                    <a:cubicBezTo>
                      <a:pt x="1" y="0"/>
                      <a:pt x="1" y="0"/>
                      <a:pt x="0" y="0"/>
                    </a:cubicBezTo>
                    <a:cubicBezTo>
                      <a:pt x="0" y="0"/>
                      <a:pt x="0" y="0"/>
                      <a:pt x="0" y="0"/>
                    </a:cubicBezTo>
                    <a:lnTo>
                      <a:pt x="0" y="1"/>
                    </a:lnTo>
                    <a:close/>
                  </a:path>
                </a:pathLst>
              </a:custGeom>
              <a:grpFill/>
              <a:ln w="9525">
                <a:solidFill>
                  <a:schemeClr val="bg1"/>
                </a:solidFill>
                <a:prstDash val="solid"/>
                <a:round/>
                <a:headEnd/>
                <a:tailEnd/>
              </a:ln>
            </p:spPr>
            <p:txBody>
              <a:bodyPr/>
              <a:lstStyle/>
              <a:p>
                <a:endParaRPr lang="zh-CN" altLang="en-US" dirty="0">
                  <a:latin typeface="+mn-ea"/>
                </a:endParaRPr>
              </a:p>
            </p:txBody>
          </p:sp>
        </p:grpSp>
        <p:grpSp>
          <p:nvGrpSpPr>
            <p:cNvPr id="182" name="组合 181"/>
            <p:cNvGrpSpPr/>
            <p:nvPr/>
          </p:nvGrpSpPr>
          <p:grpSpPr>
            <a:xfrm>
              <a:off x="2846174" y="3374801"/>
              <a:ext cx="388981" cy="492009"/>
              <a:chOff x="2352676" y="209505"/>
              <a:chExt cx="563563" cy="471486"/>
            </a:xfrm>
          </p:grpSpPr>
          <p:sp>
            <p:nvSpPr>
              <p:cNvPr id="185" name="Rectangle 81"/>
              <p:cNvSpPr>
                <a:spLocks noChangeArrowheads="1"/>
              </p:cNvSpPr>
              <p:nvPr/>
            </p:nvSpPr>
            <p:spPr bwMode="auto">
              <a:xfrm>
                <a:off x="2601914" y="368301"/>
                <a:ext cx="69850" cy="122238"/>
              </a:xfrm>
              <a:prstGeom prst="rect">
                <a:avLst/>
              </a:pr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87" name="Freeform 184"/>
              <p:cNvSpPr>
                <a:spLocks/>
              </p:cNvSpPr>
              <p:nvPr/>
            </p:nvSpPr>
            <p:spPr bwMode="auto">
              <a:xfrm>
                <a:off x="2352676" y="209505"/>
                <a:ext cx="563563" cy="471486"/>
              </a:xfrm>
              <a:custGeom>
                <a:avLst/>
                <a:gdLst/>
                <a:ahLst/>
                <a:cxnLst>
                  <a:cxn ang="0">
                    <a:pos x="0" y="22"/>
                  </a:cxn>
                  <a:cxn ang="0">
                    <a:pos x="23" y="0"/>
                  </a:cxn>
                  <a:cxn ang="0">
                    <a:pos x="228" y="0"/>
                  </a:cxn>
                  <a:cxn ang="0">
                    <a:pos x="250" y="22"/>
                  </a:cxn>
                  <a:cxn ang="0">
                    <a:pos x="250" y="186"/>
                  </a:cxn>
                  <a:cxn ang="0">
                    <a:pos x="228" y="209"/>
                  </a:cxn>
                  <a:cxn ang="0">
                    <a:pos x="23" y="209"/>
                  </a:cxn>
                  <a:cxn ang="0">
                    <a:pos x="0" y="186"/>
                  </a:cxn>
                  <a:cxn ang="0">
                    <a:pos x="0" y="22"/>
                  </a:cxn>
                  <a:cxn ang="0">
                    <a:pos x="0" y="22"/>
                  </a:cxn>
                </a:cxnLst>
                <a:rect l="0" t="0" r="r" b="b"/>
                <a:pathLst>
                  <a:path w="250" h="209">
                    <a:moveTo>
                      <a:pt x="0" y="22"/>
                    </a:moveTo>
                    <a:cubicBezTo>
                      <a:pt x="0" y="10"/>
                      <a:pt x="11" y="0"/>
                      <a:pt x="23" y="0"/>
                    </a:cubicBezTo>
                    <a:cubicBezTo>
                      <a:pt x="228" y="0"/>
                      <a:pt x="228" y="0"/>
                      <a:pt x="228" y="0"/>
                    </a:cubicBezTo>
                    <a:cubicBezTo>
                      <a:pt x="240" y="0"/>
                      <a:pt x="250" y="10"/>
                      <a:pt x="250" y="22"/>
                    </a:cubicBezTo>
                    <a:cubicBezTo>
                      <a:pt x="250" y="186"/>
                      <a:pt x="250" y="186"/>
                      <a:pt x="250" y="186"/>
                    </a:cubicBezTo>
                    <a:cubicBezTo>
                      <a:pt x="250" y="199"/>
                      <a:pt x="240" y="209"/>
                      <a:pt x="228" y="209"/>
                    </a:cubicBezTo>
                    <a:cubicBezTo>
                      <a:pt x="23" y="209"/>
                      <a:pt x="23" y="209"/>
                      <a:pt x="23" y="209"/>
                    </a:cubicBezTo>
                    <a:cubicBezTo>
                      <a:pt x="11" y="209"/>
                      <a:pt x="0" y="199"/>
                      <a:pt x="0" y="186"/>
                    </a:cubicBezTo>
                    <a:cubicBezTo>
                      <a:pt x="0" y="22"/>
                      <a:pt x="0" y="22"/>
                      <a:pt x="0" y="22"/>
                    </a:cubicBezTo>
                    <a:cubicBezTo>
                      <a:pt x="0" y="22"/>
                      <a:pt x="0" y="22"/>
                      <a:pt x="0" y="22"/>
                    </a:cubicBezTo>
                    <a:close/>
                  </a:path>
                </a:pathLst>
              </a:cu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88" name="Freeform 185"/>
              <p:cNvSpPr>
                <a:spLocks/>
              </p:cNvSpPr>
              <p:nvPr/>
            </p:nvSpPr>
            <p:spPr bwMode="auto">
              <a:xfrm>
                <a:off x="2789239" y="265114"/>
                <a:ext cx="74613" cy="85725"/>
              </a:xfrm>
              <a:custGeom>
                <a:avLst/>
                <a:gdLst/>
                <a:ahLst/>
                <a:cxnLst>
                  <a:cxn ang="0">
                    <a:pos x="0" y="0"/>
                  </a:cxn>
                  <a:cxn ang="0">
                    <a:pos x="47" y="27"/>
                  </a:cxn>
                  <a:cxn ang="0">
                    <a:pos x="0" y="54"/>
                  </a:cxn>
                  <a:cxn ang="0">
                    <a:pos x="0" y="0"/>
                  </a:cxn>
                </a:cxnLst>
                <a:rect l="0" t="0" r="r" b="b"/>
                <a:pathLst>
                  <a:path w="47" h="54">
                    <a:moveTo>
                      <a:pt x="0" y="0"/>
                    </a:moveTo>
                    <a:lnTo>
                      <a:pt x="47" y="27"/>
                    </a:lnTo>
                    <a:lnTo>
                      <a:pt x="0" y="54"/>
                    </a:lnTo>
                    <a:lnTo>
                      <a:pt x="0" y="0"/>
                    </a:lnTo>
                    <a:close/>
                  </a:path>
                </a:pathLst>
              </a:cu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89" name="Freeform 186"/>
              <p:cNvSpPr>
                <a:spLocks/>
              </p:cNvSpPr>
              <p:nvPr/>
            </p:nvSpPr>
            <p:spPr bwMode="auto">
              <a:xfrm>
                <a:off x="2789239" y="522289"/>
                <a:ext cx="74613" cy="85725"/>
              </a:xfrm>
              <a:custGeom>
                <a:avLst/>
                <a:gdLst/>
                <a:ahLst/>
                <a:cxnLst>
                  <a:cxn ang="0">
                    <a:pos x="0" y="0"/>
                  </a:cxn>
                  <a:cxn ang="0">
                    <a:pos x="47" y="27"/>
                  </a:cxn>
                  <a:cxn ang="0">
                    <a:pos x="0" y="54"/>
                  </a:cxn>
                  <a:cxn ang="0">
                    <a:pos x="0" y="0"/>
                  </a:cxn>
                </a:cxnLst>
                <a:rect l="0" t="0" r="r" b="b"/>
                <a:pathLst>
                  <a:path w="47" h="54">
                    <a:moveTo>
                      <a:pt x="0" y="0"/>
                    </a:moveTo>
                    <a:lnTo>
                      <a:pt x="47" y="27"/>
                    </a:lnTo>
                    <a:lnTo>
                      <a:pt x="0" y="54"/>
                    </a:lnTo>
                    <a:lnTo>
                      <a:pt x="0" y="0"/>
                    </a:lnTo>
                    <a:close/>
                  </a:path>
                </a:pathLst>
              </a:cu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90" name="Freeform 187"/>
              <p:cNvSpPr>
                <a:spLocks/>
              </p:cNvSpPr>
              <p:nvPr/>
            </p:nvSpPr>
            <p:spPr bwMode="auto">
              <a:xfrm>
                <a:off x="2413001" y="263526"/>
                <a:ext cx="74613" cy="85725"/>
              </a:xfrm>
              <a:custGeom>
                <a:avLst/>
                <a:gdLst/>
                <a:ahLst/>
                <a:cxnLst>
                  <a:cxn ang="0">
                    <a:pos x="47" y="0"/>
                  </a:cxn>
                  <a:cxn ang="0">
                    <a:pos x="0" y="27"/>
                  </a:cxn>
                  <a:cxn ang="0">
                    <a:pos x="47" y="54"/>
                  </a:cxn>
                  <a:cxn ang="0">
                    <a:pos x="47" y="0"/>
                  </a:cxn>
                </a:cxnLst>
                <a:rect l="0" t="0" r="r" b="b"/>
                <a:pathLst>
                  <a:path w="47" h="54">
                    <a:moveTo>
                      <a:pt x="47" y="0"/>
                    </a:moveTo>
                    <a:lnTo>
                      <a:pt x="0" y="27"/>
                    </a:lnTo>
                    <a:lnTo>
                      <a:pt x="47" y="54"/>
                    </a:lnTo>
                    <a:lnTo>
                      <a:pt x="47" y="0"/>
                    </a:lnTo>
                    <a:close/>
                  </a:path>
                </a:pathLst>
              </a:cu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91" name="Freeform 188"/>
              <p:cNvSpPr>
                <a:spLocks/>
              </p:cNvSpPr>
              <p:nvPr/>
            </p:nvSpPr>
            <p:spPr bwMode="auto">
              <a:xfrm>
                <a:off x="2413001" y="520701"/>
                <a:ext cx="74613" cy="84138"/>
              </a:xfrm>
              <a:custGeom>
                <a:avLst/>
                <a:gdLst/>
                <a:ahLst/>
                <a:cxnLst>
                  <a:cxn ang="0">
                    <a:pos x="47" y="0"/>
                  </a:cxn>
                  <a:cxn ang="0">
                    <a:pos x="0" y="26"/>
                  </a:cxn>
                  <a:cxn ang="0">
                    <a:pos x="47" y="53"/>
                  </a:cxn>
                  <a:cxn ang="0">
                    <a:pos x="47" y="0"/>
                  </a:cxn>
                </a:cxnLst>
                <a:rect l="0" t="0" r="r" b="b"/>
                <a:pathLst>
                  <a:path w="47" h="53">
                    <a:moveTo>
                      <a:pt x="47" y="0"/>
                    </a:moveTo>
                    <a:lnTo>
                      <a:pt x="0" y="26"/>
                    </a:lnTo>
                    <a:lnTo>
                      <a:pt x="47" y="53"/>
                    </a:lnTo>
                    <a:lnTo>
                      <a:pt x="47" y="0"/>
                    </a:lnTo>
                    <a:close/>
                  </a:path>
                </a:pathLst>
              </a:cu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92" name="Freeform 189"/>
              <p:cNvSpPr>
                <a:spLocks/>
              </p:cNvSpPr>
              <p:nvPr/>
            </p:nvSpPr>
            <p:spPr bwMode="auto">
              <a:xfrm>
                <a:off x="2671764" y="300039"/>
                <a:ext cx="104775" cy="68263"/>
              </a:xfrm>
              <a:custGeom>
                <a:avLst/>
                <a:gdLst/>
                <a:ahLst/>
                <a:cxnLst>
                  <a:cxn ang="0">
                    <a:pos x="0" y="31"/>
                  </a:cxn>
                  <a:cxn ang="0">
                    <a:pos x="46" y="2"/>
                  </a:cxn>
                </a:cxnLst>
                <a:rect l="0" t="0" r="r" b="b"/>
                <a:pathLst>
                  <a:path w="46" h="31">
                    <a:moveTo>
                      <a:pt x="0" y="31"/>
                    </a:moveTo>
                    <a:cubicBezTo>
                      <a:pt x="6" y="13"/>
                      <a:pt x="26" y="0"/>
                      <a:pt x="46" y="2"/>
                    </a:cubicBezTo>
                  </a:path>
                </a:pathLst>
              </a:cu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93" name="Freeform 190"/>
              <p:cNvSpPr>
                <a:spLocks/>
              </p:cNvSpPr>
              <p:nvPr/>
            </p:nvSpPr>
            <p:spPr bwMode="auto">
              <a:xfrm>
                <a:off x="2492376" y="300039"/>
                <a:ext cx="109538" cy="68263"/>
              </a:xfrm>
              <a:custGeom>
                <a:avLst/>
                <a:gdLst/>
                <a:ahLst/>
                <a:cxnLst>
                  <a:cxn ang="0">
                    <a:pos x="49" y="31"/>
                  </a:cxn>
                  <a:cxn ang="0">
                    <a:pos x="0" y="2"/>
                  </a:cxn>
                </a:cxnLst>
                <a:rect l="0" t="0" r="r" b="b"/>
                <a:pathLst>
                  <a:path w="49" h="31">
                    <a:moveTo>
                      <a:pt x="49" y="31"/>
                    </a:moveTo>
                    <a:cubicBezTo>
                      <a:pt x="42" y="13"/>
                      <a:pt x="21" y="0"/>
                      <a:pt x="0" y="2"/>
                    </a:cubicBezTo>
                  </a:path>
                </a:pathLst>
              </a:cu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94" name="Freeform 195"/>
              <p:cNvSpPr>
                <a:spLocks/>
              </p:cNvSpPr>
              <p:nvPr/>
            </p:nvSpPr>
            <p:spPr bwMode="auto">
              <a:xfrm>
                <a:off x="2671764" y="490539"/>
                <a:ext cx="104775" cy="69850"/>
              </a:xfrm>
              <a:custGeom>
                <a:avLst/>
                <a:gdLst/>
                <a:ahLst/>
                <a:cxnLst>
                  <a:cxn ang="0">
                    <a:pos x="0" y="0"/>
                  </a:cxn>
                  <a:cxn ang="0">
                    <a:pos x="46" y="29"/>
                  </a:cxn>
                </a:cxnLst>
                <a:rect l="0" t="0" r="r" b="b"/>
                <a:pathLst>
                  <a:path w="46" h="31">
                    <a:moveTo>
                      <a:pt x="0" y="0"/>
                    </a:moveTo>
                    <a:cubicBezTo>
                      <a:pt x="6" y="18"/>
                      <a:pt x="26" y="31"/>
                      <a:pt x="46" y="29"/>
                    </a:cubicBezTo>
                  </a:path>
                </a:pathLst>
              </a:cu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Freeform 196"/>
              <p:cNvSpPr>
                <a:spLocks/>
              </p:cNvSpPr>
              <p:nvPr/>
            </p:nvSpPr>
            <p:spPr bwMode="auto">
              <a:xfrm>
                <a:off x="2492376" y="490539"/>
                <a:ext cx="109538" cy="69850"/>
              </a:xfrm>
              <a:custGeom>
                <a:avLst/>
                <a:gdLst/>
                <a:ahLst/>
                <a:cxnLst>
                  <a:cxn ang="0">
                    <a:pos x="49" y="0"/>
                  </a:cxn>
                  <a:cxn ang="0">
                    <a:pos x="0" y="29"/>
                  </a:cxn>
                </a:cxnLst>
                <a:rect l="0" t="0" r="r" b="b"/>
                <a:pathLst>
                  <a:path w="49" h="31">
                    <a:moveTo>
                      <a:pt x="49" y="0"/>
                    </a:moveTo>
                    <a:cubicBezTo>
                      <a:pt x="42" y="18"/>
                      <a:pt x="21" y="31"/>
                      <a:pt x="0" y="29"/>
                    </a:cubicBezTo>
                  </a:path>
                </a:pathLst>
              </a:custGeom>
              <a:noFill/>
              <a:ln w="28575" cap="flat">
                <a:solidFill>
                  <a:schemeClr val="bg1"/>
                </a:solidFill>
                <a:prstDash val="solid"/>
                <a:bevel/>
                <a:headEnd/>
                <a:tailEnd/>
              </a:ln>
            </p:spPr>
            <p:txBody>
              <a:bodyPr vert="horz" wrap="square" lIns="91437" tIns="45719" rIns="91437" bIns="45719" numCol="1" anchor="t" anchorCtr="0" compatLnSpc="1">
                <a:prstTxWarp prst="textNoShape">
                  <a:avLst/>
                </a:prstTxWarp>
              </a:bodyPr>
              <a:lstStyle/>
              <a:p>
                <a:endParaRPr lang="zh-CN" altLang="en-US" sz="105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96" name="梯形 195"/>
            <p:cNvSpPr/>
            <p:nvPr/>
          </p:nvSpPr>
          <p:spPr>
            <a:xfrm rot="5400000">
              <a:off x="-246654" y="3221546"/>
              <a:ext cx="3143958" cy="764335"/>
            </a:xfrm>
            <a:prstGeom prst="trapezoid">
              <a:avLst>
                <a:gd name="adj" fmla="val 154646"/>
              </a:avLst>
            </a:prstGeom>
            <a:gradFill flip="none" rotWithShape="1">
              <a:gsLst>
                <a:gs pos="0">
                  <a:srgbClr val="00B0F0"/>
                </a:gs>
                <a:gs pos="100000">
                  <a:srgbClr val="00B0F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9" fontAlgn="auto">
                <a:spcBef>
                  <a:spcPts val="0"/>
                </a:spcBef>
                <a:spcAft>
                  <a:spcPts val="0"/>
                </a:spcAft>
              </a:pPr>
              <a:endParaRPr lang="zh-CN" altLang="en-US">
                <a:solidFill>
                  <a:prstClr val="white"/>
                </a:solidFill>
              </a:endParaRPr>
            </a:p>
          </p:txBody>
        </p:sp>
        <p:sp>
          <p:nvSpPr>
            <p:cNvPr id="8" name="矩形 7"/>
            <p:cNvSpPr/>
            <p:nvPr/>
          </p:nvSpPr>
          <p:spPr>
            <a:xfrm>
              <a:off x="1779976" y="2943444"/>
              <a:ext cx="1714270" cy="127595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483668" y="2565698"/>
              <a:ext cx="2419816" cy="792088"/>
              <a:chOff x="3710745" y="2310211"/>
              <a:chExt cx="1080120" cy="1047575"/>
            </a:xfrm>
          </p:grpSpPr>
          <p:cxnSp>
            <p:nvCxnSpPr>
              <p:cNvPr id="10" name="直接连接符 9"/>
              <p:cNvCxnSpPr/>
              <p:nvPr/>
            </p:nvCxnSpPr>
            <p:spPr>
              <a:xfrm flipV="1">
                <a:off x="3710745" y="2310211"/>
                <a:ext cx="1080120" cy="61552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V="1">
                <a:off x="3710745" y="2454227"/>
                <a:ext cx="1080120" cy="61552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V="1">
                <a:off x="3710745" y="2742259"/>
                <a:ext cx="1080120" cy="61552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V="1">
                <a:off x="3710745" y="2598243"/>
                <a:ext cx="1080120" cy="61552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203" name="组合 6"/>
            <p:cNvGrpSpPr/>
            <p:nvPr/>
          </p:nvGrpSpPr>
          <p:grpSpPr>
            <a:xfrm>
              <a:off x="5972645" y="2343085"/>
              <a:ext cx="529393" cy="551004"/>
              <a:chOff x="4650845" y="1702772"/>
              <a:chExt cx="599216" cy="596449"/>
            </a:xfrm>
            <a:effectLst>
              <a:reflection blurRad="6350" stA="52000" endA="300" endPos="35000" dir="5400000" sy="-100000" algn="bl" rotWithShape="0"/>
            </a:effectLst>
          </p:grpSpPr>
          <p:sp>
            <p:nvSpPr>
              <p:cNvPr id="204" name="椭圆 203"/>
              <p:cNvSpPr/>
              <p:nvPr/>
            </p:nvSpPr>
            <p:spPr>
              <a:xfrm>
                <a:off x="4650845" y="1702772"/>
                <a:ext cx="599216" cy="596449"/>
              </a:xfrm>
              <a:prstGeom prst="ellipse">
                <a:avLst/>
              </a:prstGeom>
              <a:gradFill>
                <a:gsLst>
                  <a:gs pos="0">
                    <a:srgbClr val="000000">
                      <a:alpha val="1000"/>
                    </a:srgbClr>
                  </a:gs>
                  <a:gs pos="100000">
                    <a:srgbClr val="00B0F0"/>
                  </a:gs>
                </a:gsLst>
                <a:lin ang="7200000" scaled="0"/>
              </a:gradFill>
              <a:ln w="3175">
                <a:solidFill>
                  <a:srgbClr val="00B0F0"/>
                </a:solidFill>
              </a:ln>
            </p:spPr>
            <p:txBody>
              <a:bodyPr vert="horz" wrap="square" lIns="91440" tIns="45720" rIns="91440" bIns="45720" numCol="1" anchor="t" anchorCtr="0" compatLnSpc="1">
                <a:prstTxWarp prst="textNoShape">
                  <a:avLst/>
                </a:prstTxWarp>
              </a:bodyPr>
              <a:lstStyle/>
              <a:p>
                <a:endParaRPr lang="zh-CN" altLang="en-US" sz="1000" dirty="0">
                  <a:solidFill>
                    <a:schemeClr val="tx1"/>
                  </a:solidFill>
                  <a:latin typeface="+mn-ea"/>
                </a:endParaRPr>
              </a:p>
            </p:txBody>
          </p:sp>
          <p:pic>
            <p:nvPicPr>
              <p:cNvPr id="205" name="Picture 8"/>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4729129" y="1787384"/>
                <a:ext cx="442649" cy="427224"/>
              </a:xfrm>
              <a:prstGeom prst="rect">
                <a:avLst/>
              </a:prstGeom>
              <a:noFill/>
              <a:ln w="9525">
                <a:noFill/>
                <a:miter lim="800000"/>
                <a:headEnd/>
                <a:tailEnd/>
              </a:ln>
            </p:spPr>
          </p:pic>
        </p:grpSp>
        <p:grpSp>
          <p:nvGrpSpPr>
            <p:cNvPr id="208" name="组合 207"/>
            <p:cNvGrpSpPr/>
            <p:nvPr/>
          </p:nvGrpSpPr>
          <p:grpSpPr>
            <a:xfrm>
              <a:off x="3555676" y="3856566"/>
              <a:ext cx="1450738" cy="941380"/>
              <a:chOff x="3710745" y="2310211"/>
              <a:chExt cx="1080120" cy="1047575"/>
            </a:xfrm>
            <a:scene3d>
              <a:camera prst="orthographicFront">
                <a:rot lat="10800000" lon="0" rev="0"/>
              </a:camera>
              <a:lightRig rig="threePt" dir="t"/>
            </a:scene3d>
          </p:grpSpPr>
          <p:cxnSp>
            <p:nvCxnSpPr>
              <p:cNvPr id="209" name="直接连接符 208"/>
              <p:cNvCxnSpPr/>
              <p:nvPr/>
            </p:nvCxnSpPr>
            <p:spPr>
              <a:xfrm flipV="1">
                <a:off x="3710745" y="2310211"/>
                <a:ext cx="1080120" cy="615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flipV="1">
                <a:off x="3710745" y="2454227"/>
                <a:ext cx="1080120" cy="615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V="1">
                <a:off x="3710745" y="2742259"/>
                <a:ext cx="1080120" cy="615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V="1">
                <a:off x="3710745" y="2598243"/>
                <a:ext cx="1080120" cy="61552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9" name="Freeform 6"/>
            <p:cNvSpPr>
              <a:spLocks/>
            </p:cNvSpPr>
            <p:nvPr/>
          </p:nvSpPr>
          <p:spPr bwMode="auto">
            <a:xfrm>
              <a:off x="3998302" y="4055495"/>
              <a:ext cx="1371270" cy="742918"/>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solidFill>
              <a:srgbClr val="4F81BD"/>
            </a:solidFill>
            <a:ln w="25400" cap="flat" cmpd="sng" algn="ctr">
              <a:solidFill>
                <a:sysClr val="window" lastClr="FFFFFF"/>
              </a:solidFill>
              <a:prstDash val="solid"/>
            </a:ln>
            <a:effectLst/>
            <a:extLst/>
          </p:spPr>
          <p:txBody>
            <a:bodyPr rtlCol="0" anchor="b"/>
            <a:lstStyle/>
            <a:p>
              <a:pPr marL="0" marR="0" lvl="0" indent="0" algn="ctr" defTabSz="1219200" eaLnBrk="0" fontAlgn="base" latinLnBrk="0" hangingPunct="0">
                <a:lnSpc>
                  <a:spcPct val="100000"/>
                </a:lnSpc>
                <a:spcBef>
                  <a:spcPct val="0"/>
                </a:spcBef>
                <a:spcAft>
                  <a:spcPct val="0"/>
                </a:spcAft>
                <a:buClr>
                  <a:srgbClr val="CC9900"/>
                </a:buClr>
                <a:buSzTx/>
                <a:tabLst/>
                <a:defRPr/>
              </a:pPr>
              <a:r>
                <a:rPr kumimoji="0" lang="zh-CN" altLang="en-US" sz="1200" b="0" i="0" u="none" strike="noStrike" kern="0" cap="none" spc="0" normalizeH="0" baseline="0" noProof="0" dirty="0">
                  <a:ln>
                    <a:noFill/>
                  </a:ln>
                  <a:solidFill>
                    <a:prstClr val="white"/>
                  </a:solidFill>
                  <a:effectLst/>
                  <a:uLnTx/>
                  <a:uFillTx/>
                  <a:latin typeface="Arial"/>
                  <a:ea typeface="微软雅黑"/>
                  <a:cs typeface="+mn-cs"/>
                </a:rPr>
                <a:t>物联网开放平台</a:t>
              </a:r>
            </a:p>
          </p:txBody>
        </p:sp>
        <p:grpSp>
          <p:nvGrpSpPr>
            <p:cNvPr id="216" name="组合 6"/>
            <p:cNvGrpSpPr/>
            <p:nvPr/>
          </p:nvGrpSpPr>
          <p:grpSpPr>
            <a:xfrm>
              <a:off x="5973937" y="4071277"/>
              <a:ext cx="529393" cy="551004"/>
              <a:chOff x="4650845" y="1702772"/>
              <a:chExt cx="599216" cy="596449"/>
            </a:xfrm>
            <a:effectLst>
              <a:reflection blurRad="6350" stA="52000" endA="300" endPos="35000" dir="5400000" sy="-100000" algn="bl" rotWithShape="0"/>
            </a:effectLst>
          </p:grpSpPr>
          <p:sp>
            <p:nvSpPr>
              <p:cNvPr id="217" name="椭圆 216"/>
              <p:cNvSpPr/>
              <p:nvPr/>
            </p:nvSpPr>
            <p:spPr>
              <a:xfrm>
                <a:off x="4650845" y="1702772"/>
                <a:ext cx="599216" cy="596449"/>
              </a:xfrm>
              <a:prstGeom prst="ellipse">
                <a:avLst/>
              </a:prstGeom>
              <a:gradFill>
                <a:gsLst>
                  <a:gs pos="0">
                    <a:srgbClr val="000000">
                      <a:alpha val="1000"/>
                    </a:srgbClr>
                  </a:gs>
                  <a:gs pos="100000">
                    <a:srgbClr val="00B0F0"/>
                  </a:gs>
                </a:gsLst>
                <a:lin ang="7200000" scaled="0"/>
              </a:gradFill>
              <a:ln w="3175">
                <a:solidFill>
                  <a:srgbClr val="00B0F0"/>
                </a:solidFill>
              </a:ln>
            </p:spPr>
            <p:txBody>
              <a:bodyPr vert="horz" wrap="square" lIns="91440" tIns="45720" rIns="91440" bIns="45720" numCol="1" anchor="t" anchorCtr="0" compatLnSpc="1">
                <a:prstTxWarp prst="textNoShape">
                  <a:avLst/>
                </a:prstTxWarp>
              </a:bodyPr>
              <a:lstStyle/>
              <a:p>
                <a:endParaRPr lang="zh-CN" altLang="en-US" sz="1000" dirty="0">
                  <a:solidFill>
                    <a:schemeClr val="tx1"/>
                  </a:solidFill>
                  <a:latin typeface="+mn-ea"/>
                </a:endParaRPr>
              </a:p>
            </p:txBody>
          </p:sp>
          <p:pic>
            <p:nvPicPr>
              <p:cNvPr id="218" name="Picture 8"/>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4729129" y="1787384"/>
                <a:ext cx="442649" cy="427224"/>
              </a:xfrm>
              <a:prstGeom prst="rect">
                <a:avLst/>
              </a:prstGeom>
              <a:noFill/>
              <a:ln w="9525">
                <a:noFill/>
                <a:miter lim="800000"/>
                <a:headEnd/>
                <a:tailEnd/>
              </a:ln>
            </p:spPr>
          </p:pic>
        </p:grpSp>
        <p:sp>
          <p:nvSpPr>
            <p:cNvPr id="220" name="文本框 219"/>
            <p:cNvSpPr txBox="1"/>
            <p:nvPr/>
          </p:nvSpPr>
          <p:spPr>
            <a:xfrm>
              <a:off x="1769037" y="3865295"/>
              <a:ext cx="833883" cy="338554"/>
            </a:xfrm>
            <a:prstGeom prst="rect">
              <a:avLst/>
            </a:prstGeom>
            <a:noFill/>
          </p:spPr>
          <p:txBody>
            <a:bodyPr wrap="none" rtlCol="0">
              <a:spAutoFit/>
            </a:bodyPr>
            <a:lstStyle/>
            <a:p>
              <a:r>
                <a:rPr lang="en-US" altLang="zh-CN" sz="1600" dirty="0">
                  <a:solidFill>
                    <a:schemeClr val="bg1"/>
                  </a:solidFill>
                </a:rPr>
                <a:t>NB-IoT</a:t>
              </a:r>
              <a:endParaRPr lang="zh-CN" altLang="en-US" sz="1600" dirty="0">
                <a:solidFill>
                  <a:schemeClr val="bg1"/>
                </a:solidFill>
              </a:endParaRPr>
            </a:p>
          </p:txBody>
        </p:sp>
        <p:sp>
          <p:nvSpPr>
            <p:cNvPr id="221" name="文本框 220"/>
            <p:cNvSpPr txBox="1"/>
            <p:nvPr/>
          </p:nvSpPr>
          <p:spPr>
            <a:xfrm>
              <a:off x="2745577" y="3856566"/>
              <a:ext cx="604653" cy="338554"/>
            </a:xfrm>
            <a:prstGeom prst="rect">
              <a:avLst/>
            </a:prstGeom>
            <a:noFill/>
          </p:spPr>
          <p:txBody>
            <a:bodyPr wrap="none" rtlCol="0">
              <a:spAutoFit/>
            </a:bodyPr>
            <a:lstStyle/>
            <a:p>
              <a:r>
                <a:rPr lang="en-US" altLang="zh-CN" sz="1600" dirty="0">
                  <a:solidFill>
                    <a:schemeClr val="bg1"/>
                  </a:solidFill>
                </a:rPr>
                <a:t>EPC</a:t>
              </a:r>
              <a:endParaRPr lang="zh-CN" altLang="en-US" sz="1600" dirty="0">
                <a:solidFill>
                  <a:schemeClr val="bg1"/>
                </a:solidFill>
              </a:endParaRPr>
            </a:p>
          </p:txBody>
        </p:sp>
        <p:sp>
          <p:nvSpPr>
            <p:cNvPr id="13" name="左右箭头 12"/>
            <p:cNvSpPr/>
            <p:nvPr/>
          </p:nvSpPr>
          <p:spPr>
            <a:xfrm>
              <a:off x="5322123" y="4273167"/>
              <a:ext cx="666424" cy="2031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5953571" y="1341562"/>
            <a:ext cx="6005182" cy="5199824"/>
            <a:chOff x="5953571" y="1341562"/>
            <a:chExt cx="6005182" cy="5199824"/>
          </a:xfrm>
        </p:grpSpPr>
        <p:sp>
          <p:nvSpPr>
            <p:cNvPr id="222" name="圆角矩形 221"/>
            <p:cNvSpPr/>
            <p:nvPr/>
          </p:nvSpPr>
          <p:spPr>
            <a:xfrm>
              <a:off x="6017355" y="1950373"/>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en-US" altLang="zh-CN" sz="1400" dirty="0">
                  <a:solidFill>
                    <a:schemeClr val="bg1"/>
                  </a:solidFill>
                  <a:latin typeface="微软雅黑" panose="020B0503020204020204" pitchFamily="34" charset="-122"/>
                  <a:ea typeface="微软雅黑" panose="020B0503020204020204" pitchFamily="34" charset="-122"/>
                  <a:cs typeface="Arial"/>
                </a:rPr>
                <a:t>NB-IoT</a:t>
              </a:r>
              <a:r>
                <a:rPr lang="zh-CN" altLang="en-US" sz="1400" dirty="0">
                  <a:solidFill>
                    <a:schemeClr val="bg1"/>
                  </a:solidFill>
                  <a:latin typeface="微软雅黑" panose="020B0503020204020204" pitchFamily="34" charset="-122"/>
                  <a:ea typeface="微软雅黑" panose="020B0503020204020204" pitchFamily="34" charset="-122"/>
                  <a:cs typeface="Arial"/>
                </a:rPr>
                <a:t>价值难发挥，业务难以规模化运营</a:t>
              </a:r>
              <a:endParaRPr lang="en-US" altLang="zh-CN" sz="1400" dirty="0">
                <a:solidFill>
                  <a:schemeClr val="bg1"/>
                </a:solidFill>
                <a:latin typeface="微软雅黑" panose="020B0503020204020204" pitchFamily="34" charset="-122"/>
                <a:ea typeface="微软雅黑" panose="020B0503020204020204" pitchFamily="34" charset="-122"/>
                <a:cs typeface="Arial"/>
              </a:endParaRPr>
            </a:p>
          </p:txBody>
        </p:sp>
        <p:sp>
          <p:nvSpPr>
            <p:cNvPr id="224" name="矩形 223"/>
            <p:cNvSpPr/>
            <p:nvPr/>
          </p:nvSpPr>
          <p:spPr>
            <a:xfrm>
              <a:off x="7681687" y="1341562"/>
              <a:ext cx="3088196" cy="400110"/>
            </a:xfrm>
            <a:prstGeom prst="rect">
              <a:avLst/>
            </a:prstGeom>
          </p:spPr>
          <p:txBody>
            <a:bodyPr wrap="square">
              <a:spAutoFit/>
            </a:bodyPr>
            <a:lstStyle/>
            <a:p>
              <a:pPr marL="0" lvl="1" algn="ctr"/>
              <a:r>
                <a:rPr lang="zh-CN" altLang="en-US" sz="2000" b="1" dirty="0">
                  <a:solidFill>
                    <a:srgbClr val="FFC000"/>
                  </a:solidFill>
                  <a:latin typeface="+mn-ea"/>
                </a:rPr>
                <a:t>无平台直连模式</a:t>
              </a:r>
            </a:p>
          </p:txBody>
        </p:sp>
        <p:sp>
          <p:nvSpPr>
            <p:cNvPr id="225" name="圆角矩形 224"/>
            <p:cNvSpPr/>
            <p:nvPr/>
          </p:nvSpPr>
          <p:spPr>
            <a:xfrm>
              <a:off x="7218391" y="1950373"/>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Arial"/>
                </a:rPr>
                <a:t>应用跨厂家集成效率低</a:t>
              </a:r>
              <a:endParaRPr lang="en-US" altLang="zh-CN" sz="1400" dirty="0">
                <a:solidFill>
                  <a:schemeClr val="bg1"/>
                </a:solidFill>
                <a:latin typeface="微软雅黑" panose="020B0503020204020204" pitchFamily="34" charset="-122"/>
                <a:ea typeface="微软雅黑" panose="020B0503020204020204" pitchFamily="34" charset="-122"/>
                <a:cs typeface="Arial"/>
              </a:endParaRPr>
            </a:p>
            <a:p>
              <a:pPr marL="90488" indent="-90488" defTabSz="258613">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Arial"/>
                </a:rPr>
                <a:t>软硬耦合易被绑定</a:t>
              </a:r>
              <a:endParaRPr lang="en-US" sz="1400" dirty="0">
                <a:solidFill>
                  <a:schemeClr val="bg1"/>
                </a:solidFill>
                <a:latin typeface="微软雅黑" panose="020B0503020204020204" pitchFamily="34" charset="-122"/>
                <a:ea typeface="微软雅黑" panose="020B0503020204020204" pitchFamily="34" charset="-122"/>
                <a:cs typeface="Arial"/>
              </a:endParaRPr>
            </a:p>
          </p:txBody>
        </p:sp>
        <p:sp>
          <p:nvSpPr>
            <p:cNvPr id="226" name="圆角矩形 225"/>
            <p:cNvSpPr/>
            <p:nvPr/>
          </p:nvSpPr>
          <p:spPr>
            <a:xfrm>
              <a:off x="8419427" y="1950373"/>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Arial"/>
                </a:rPr>
                <a:t>安全水平依赖设备、应用开发商，常规被动防御</a:t>
              </a:r>
              <a:endParaRPr lang="en-US" sz="1400" dirty="0">
                <a:solidFill>
                  <a:schemeClr val="bg1"/>
                </a:solidFill>
                <a:latin typeface="微软雅黑" panose="020B0503020204020204" pitchFamily="34" charset="-122"/>
                <a:ea typeface="微软雅黑" panose="020B0503020204020204" pitchFamily="34" charset="-122"/>
                <a:cs typeface="Arial"/>
              </a:endParaRPr>
            </a:p>
          </p:txBody>
        </p:sp>
        <p:sp>
          <p:nvSpPr>
            <p:cNvPr id="227" name="圆角矩形 226"/>
            <p:cNvSpPr/>
            <p:nvPr/>
          </p:nvSpPr>
          <p:spPr>
            <a:xfrm>
              <a:off x="9620463" y="1950373"/>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Arial"/>
                </a:rPr>
                <a:t>生产环节改造大、安装开通复杂，运维效率低</a:t>
              </a:r>
              <a:endParaRPr lang="en-US" sz="1400" dirty="0">
                <a:solidFill>
                  <a:schemeClr val="bg1"/>
                </a:solidFill>
                <a:latin typeface="微软雅黑" panose="020B0503020204020204" pitchFamily="34" charset="-122"/>
                <a:ea typeface="微软雅黑" panose="020B0503020204020204" pitchFamily="34" charset="-122"/>
                <a:cs typeface="Arial"/>
              </a:endParaRPr>
            </a:p>
          </p:txBody>
        </p:sp>
        <p:sp>
          <p:nvSpPr>
            <p:cNvPr id="228" name="圆角矩形 227"/>
            <p:cNvSpPr/>
            <p:nvPr/>
          </p:nvSpPr>
          <p:spPr>
            <a:xfrm>
              <a:off x="10821501" y="1950373"/>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Arial"/>
                </a:rPr>
                <a:t>软件基础工具、组件自行构建，商业化程度低</a:t>
              </a:r>
            </a:p>
          </p:txBody>
        </p:sp>
        <p:sp>
          <p:nvSpPr>
            <p:cNvPr id="18" name="文本框 17"/>
            <p:cNvSpPr txBox="1"/>
            <p:nvPr/>
          </p:nvSpPr>
          <p:spPr>
            <a:xfrm>
              <a:off x="8583874" y="3717826"/>
              <a:ext cx="1036589" cy="584775"/>
            </a:xfrm>
            <a:prstGeom prst="rect">
              <a:avLst/>
            </a:prstGeom>
            <a:noFill/>
          </p:spPr>
          <p:txBody>
            <a:bodyPr wrap="square" rtlCol="0">
              <a:spAutoFit/>
            </a:bodyPr>
            <a:lstStyle/>
            <a:p>
              <a:pPr algn="ctr"/>
              <a:r>
                <a:rPr lang="en-US" altLang="zh-CN" sz="3200" b="1" dirty="0">
                  <a:solidFill>
                    <a:srgbClr val="FFC000"/>
                  </a:solidFill>
                </a:rPr>
                <a:t>VS</a:t>
              </a:r>
              <a:endParaRPr lang="zh-CN" altLang="en-US" sz="3600" b="1" dirty="0">
                <a:solidFill>
                  <a:srgbClr val="FFC000"/>
                </a:solidFill>
              </a:endParaRPr>
            </a:p>
          </p:txBody>
        </p:sp>
        <p:sp>
          <p:nvSpPr>
            <p:cNvPr id="229" name="圆角矩形 228"/>
            <p:cNvSpPr/>
            <p:nvPr/>
          </p:nvSpPr>
          <p:spPr>
            <a:xfrm>
              <a:off x="5953571" y="4970926"/>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en-US" altLang="zh-CN" sz="1400" dirty="0">
                  <a:solidFill>
                    <a:schemeClr val="bg1"/>
                  </a:solidFill>
                  <a:latin typeface="微软雅黑" panose="020B0503020204020204" pitchFamily="34" charset="-122"/>
                  <a:ea typeface="微软雅黑" panose="020B0503020204020204" pitchFamily="34" charset="-122"/>
                  <a:cs typeface="Arial"/>
                </a:rPr>
                <a:t>NB-IoT</a:t>
              </a:r>
              <a:r>
                <a:rPr lang="zh-CN" altLang="en-US" sz="1400" dirty="0">
                  <a:solidFill>
                    <a:schemeClr val="bg1"/>
                  </a:solidFill>
                  <a:latin typeface="微软雅黑" panose="020B0503020204020204" pitchFamily="34" charset="-122"/>
                  <a:ea typeface="微软雅黑" panose="020B0503020204020204" pitchFamily="34" charset="-122"/>
                  <a:cs typeface="Arial"/>
                </a:rPr>
                <a:t>海量接入、高并发、低功耗价值实现，支持规模化运营</a:t>
              </a:r>
              <a:endParaRPr lang="en-US" altLang="zh-CN" sz="1400" dirty="0">
                <a:solidFill>
                  <a:schemeClr val="bg1"/>
                </a:solidFill>
                <a:latin typeface="微软雅黑" panose="020B0503020204020204" pitchFamily="34" charset="-122"/>
                <a:ea typeface="微软雅黑" panose="020B0503020204020204" pitchFamily="34" charset="-122"/>
                <a:cs typeface="Arial"/>
              </a:endParaRPr>
            </a:p>
          </p:txBody>
        </p:sp>
        <p:sp>
          <p:nvSpPr>
            <p:cNvPr id="238" name="矩形 237"/>
            <p:cNvSpPr/>
            <p:nvPr/>
          </p:nvSpPr>
          <p:spPr>
            <a:xfrm>
              <a:off x="7681687" y="4541852"/>
              <a:ext cx="3088196" cy="400110"/>
            </a:xfrm>
            <a:prstGeom prst="rect">
              <a:avLst/>
            </a:prstGeom>
          </p:spPr>
          <p:txBody>
            <a:bodyPr wrap="square">
              <a:spAutoFit/>
            </a:bodyPr>
            <a:lstStyle/>
            <a:p>
              <a:pPr marL="0" lvl="1" algn="ctr"/>
              <a:r>
                <a:rPr lang="zh-CN" altLang="en-US" sz="2000" b="1" dirty="0">
                  <a:solidFill>
                    <a:srgbClr val="FFC000"/>
                  </a:solidFill>
                  <a:latin typeface="+mn-ea"/>
                </a:rPr>
                <a:t>物联网开放平台模式</a:t>
              </a:r>
            </a:p>
          </p:txBody>
        </p:sp>
        <p:sp>
          <p:nvSpPr>
            <p:cNvPr id="239" name="圆角矩形 238"/>
            <p:cNvSpPr/>
            <p:nvPr/>
          </p:nvSpPr>
          <p:spPr>
            <a:xfrm>
              <a:off x="7154607" y="4970926"/>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Arial"/>
                </a:rPr>
                <a:t>多设备集成、统一开发接口，软硬解耦开放生态</a:t>
              </a:r>
              <a:endParaRPr lang="en-US" altLang="zh-CN" sz="1400" dirty="0">
                <a:solidFill>
                  <a:schemeClr val="bg1"/>
                </a:solidFill>
                <a:latin typeface="微软雅黑" panose="020B0503020204020204" pitchFamily="34" charset="-122"/>
                <a:ea typeface="微软雅黑" panose="020B0503020204020204" pitchFamily="34" charset="-122"/>
                <a:cs typeface="Arial"/>
              </a:endParaRPr>
            </a:p>
          </p:txBody>
        </p:sp>
        <p:sp>
          <p:nvSpPr>
            <p:cNvPr id="240" name="圆角矩形 239"/>
            <p:cNvSpPr/>
            <p:nvPr/>
          </p:nvSpPr>
          <p:spPr>
            <a:xfrm>
              <a:off x="8355643" y="4970926"/>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Arial"/>
                </a:rPr>
                <a:t>平台为核心端管云协同安全，数据隐私策略客户自由定义</a:t>
              </a:r>
              <a:endParaRPr lang="en-US" altLang="zh-CN" sz="1400" dirty="0">
                <a:solidFill>
                  <a:schemeClr val="bg1"/>
                </a:solidFill>
                <a:latin typeface="微软雅黑" panose="020B0503020204020204" pitchFamily="34" charset="-122"/>
                <a:ea typeface="微软雅黑" panose="020B0503020204020204" pitchFamily="34" charset="-122"/>
                <a:cs typeface="Arial"/>
              </a:endParaRPr>
            </a:p>
          </p:txBody>
        </p:sp>
        <p:sp>
          <p:nvSpPr>
            <p:cNvPr id="241" name="圆角矩形 240"/>
            <p:cNvSpPr/>
            <p:nvPr/>
          </p:nvSpPr>
          <p:spPr>
            <a:xfrm>
              <a:off x="9556679" y="4970926"/>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Arial"/>
                </a:rPr>
                <a:t>减小生产流程改造，即插即用的设备安装，端到端协同运维</a:t>
              </a:r>
            </a:p>
          </p:txBody>
        </p:sp>
        <p:sp>
          <p:nvSpPr>
            <p:cNvPr id="242" name="圆角矩形 241"/>
            <p:cNvSpPr/>
            <p:nvPr/>
          </p:nvSpPr>
          <p:spPr>
            <a:xfrm>
              <a:off x="10757717" y="4970926"/>
              <a:ext cx="1137252" cy="1570460"/>
            </a:xfrm>
            <a:prstGeom prst="roundRect">
              <a:avLst>
                <a:gd name="adj" fmla="val 9595"/>
              </a:avLst>
            </a:prstGeom>
            <a:noFill/>
            <a:ln w="19050">
              <a:solidFill>
                <a:srgbClr val="00B0F0"/>
              </a:solidFill>
              <a:miter lim="400000"/>
            </a:ln>
          </p:spPr>
          <p:txBody>
            <a:bodyPr lIns="22487" tIns="22487" rIns="22487" bIns="22487" anchor="ctr"/>
            <a:lstStyle/>
            <a:p>
              <a:pPr marL="90488" indent="-90488" defTabSz="258613">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Arial"/>
                </a:rPr>
                <a:t>一站式提供商业级物联网使能组件，开箱即用</a:t>
              </a:r>
            </a:p>
          </p:txBody>
        </p:sp>
      </p:grpSp>
      <p:grpSp>
        <p:nvGrpSpPr>
          <p:cNvPr id="98" name="组合 31">
            <a:extLst>
              <a:ext uri="{FF2B5EF4-FFF2-40B4-BE49-F238E27FC236}">
                <a16:creationId xmlns:a16="http://schemas.microsoft.com/office/drawing/2014/main" id="{A4001F8D-8EC6-4463-B981-9BBCD970DE24}"/>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99" name="Picture 4" descr="C:\Users\Shi Xuebao\Desktop\平面处理\logo2.png">
              <a:extLst>
                <a:ext uri="{FF2B5EF4-FFF2-40B4-BE49-F238E27FC236}">
                  <a16:creationId xmlns:a16="http://schemas.microsoft.com/office/drawing/2014/main" id="{0AA267FB-C0AE-4174-AC48-582E418C3465}"/>
                </a:ext>
              </a:extLst>
            </p:cNvPr>
            <p:cNvPicPr>
              <a:picLocks noChangeAspect="1" noChangeArrowheads="1"/>
            </p:cNvPicPr>
            <p:nvPr/>
          </p:nvPicPr>
          <p:blipFill>
            <a:blip r:embed="rId5" cstate="print"/>
            <a:srcRect/>
            <a:stretch>
              <a:fillRect/>
            </a:stretch>
          </p:blipFill>
          <p:spPr bwMode="auto">
            <a:xfrm>
              <a:off x="112713" y="122238"/>
              <a:ext cx="1152525" cy="581025"/>
            </a:xfrm>
            <a:prstGeom prst="rect">
              <a:avLst/>
            </a:prstGeom>
            <a:noFill/>
            <a:ln w="9525">
              <a:noFill/>
              <a:miter lim="800000"/>
              <a:headEnd/>
              <a:tailEnd/>
            </a:ln>
          </p:spPr>
        </p:pic>
        <p:cxnSp>
          <p:nvCxnSpPr>
            <p:cNvPr id="100" name="直接连接符 8">
              <a:extLst>
                <a:ext uri="{FF2B5EF4-FFF2-40B4-BE49-F238E27FC236}">
                  <a16:creationId xmlns:a16="http://schemas.microsoft.com/office/drawing/2014/main" id="{A1122263-F252-4586-B42C-A4ACADFC119B}"/>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06" name="直接连接符 9">
              <a:extLst>
                <a:ext uri="{FF2B5EF4-FFF2-40B4-BE49-F238E27FC236}">
                  <a16:creationId xmlns:a16="http://schemas.microsoft.com/office/drawing/2014/main" id="{E1378020-C007-453A-8CB2-526933EE7AF5}"/>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07" name="直接连接符 10">
              <a:extLst>
                <a:ext uri="{FF2B5EF4-FFF2-40B4-BE49-F238E27FC236}">
                  <a16:creationId xmlns:a16="http://schemas.microsoft.com/office/drawing/2014/main" id="{50FF9F4F-785F-4B51-9135-0CB6F07FA443}"/>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1315992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descr="C:\Users\swx289351\Desktop\shutterstock_309206798.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922" y="-101208"/>
            <a:ext cx="12385018" cy="7059395"/>
          </a:xfrm>
          <a:prstGeom prst="rect">
            <a:avLst/>
          </a:prstGeom>
          <a:noFill/>
        </p:spPr>
      </p:pic>
      <p:sp>
        <p:nvSpPr>
          <p:cNvPr id="50" name="矩形 49"/>
          <p:cNvSpPr/>
          <p:nvPr/>
        </p:nvSpPr>
        <p:spPr>
          <a:xfrm>
            <a:off x="-94921" y="-98598"/>
            <a:ext cx="12384190" cy="7056784"/>
          </a:xfrm>
          <a:prstGeom prst="rect">
            <a:avLst/>
          </a:prstGeom>
          <a:gradFill flip="none" rotWithShape="1">
            <a:gsLst>
              <a:gs pos="20000">
                <a:schemeClr val="tx1">
                  <a:alpha val="69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rtlCol="0" anchor="ctr"/>
          <a:lstStyle/>
          <a:p>
            <a:pPr algn="ctr"/>
            <a:endParaRPr lang="en-US" altLang="zh-CN" sz="3201">
              <a:solidFill>
                <a:prstClr val="white"/>
              </a:solidFill>
            </a:endParaRPr>
          </a:p>
        </p:txBody>
      </p:sp>
      <p:sp>
        <p:nvSpPr>
          <p:cNvPr id="67" name="矩形 66"/>
          <p:cNvSpPr/>
          <p:nvPr/>
        </p:nvSpPr>
        <p:spPr>
          <a:xfrm rot="16200000" flipH="1">
            <a:off x="2575809" y="-2742735"/>
            <a:ext cx="7043559" cy="12385020"/>
          </a:xfrm>
          <a:prstGeom prst="rect">
            <a:avLst/>
          </a:prstGeom>
          <a:gradFill flip="none" rotWithShape="1">
            <a:gsLst>
              <a:gs pos="25000">
                <a:schemeClr val="tx1">
                  <a:lumMod val="95000"/>
                  <a:lumOff val="5000"/>
                  <a:alpha val="46000"/>
                </a:schemeClr>
              </a:gs>
              <a:gs pos="100000">
                <a:schemeClr val="tx1">
                  <a:alpha val="2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91430" tIns="45716" rIns="91430" bIns="45716" rtlCol="0" anchor="ctr"/>
          <a:lstStyle/>
          <a:p>
            <a:pPr algn="ctr" defTabSz="1217165" eaLnBrk="0" hangingPunct="0"/>
            <a:endParaRPr lang="en-US" altLang="zh-CN" sz="3201" dirty="0">
              <a:solidFill>
                <a:srgbClr val="FFC000"/>
              </a:solidFill>
            </a:endParaRPr>
          </a:p>
        </p:txBody>
      </p:sp>
      <p:grpSp>
        <p:nvGrpSpPr>
          <p:cNvPr id="9" name="组合 8"/>
          <p:cNvGrpSpPr/>
          <p:nvPr/>
        </p:nvGrpSpPr>
        <p:grpSpPr>
          <a:xfrm>
            <a:off x="-66319" y="2046904"/>
            <a:ext cx="12361925" cy="4812684"/>
            <a:chOff x="-3230744" y="2309624"/>
            <a:chExt cx="12361925" cy="4812684"/>
          </a:xfrm>
        </p:grpSpPr>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0744" y="2334211"/>
              <a:ext cx="9979698" cy="4788097"/>
            </a:xfrm>
            <a:prstGeom prst="rect">
              <a:avLst/>
            </a:prstGeom>
          </p:spPr>
        </p:pic>
        <p:sp>
          <p:nvSpPr>
            <p:cNvPr id="11" name="矩形 10"/>
            <p:cNvSpPr/>
            <p:nvPr/>
          </p:nvSpPr>
          <p:spPr>
            <a:xfrm>
              <a:off x="-3230744" y="2309624"/>
              <a:ext cx="12361925" cy="4788097"/>
            </a:xfrm>
            <a:prstGeom prst="rect">
              <a:avLst/>
            </a:prstGeom>
            <a:gradFill flip="none" rotWithShape="1">
              <a:gsLst>
                <a:gs pos="0">
                  <a:schemeClr val="bg1">
                    <a:lumMod val="85000"/>
                    <a:alpha val="0"/>
                  </a:schemeClr>
                </a:gs>
                <a:gs pos="29000">
                  <a:schemeClr val="tx1">
                    <a:alpha val="52000"/>
                  </a:schemeClr>
                </a:gs>
                <a:gs pos="40000">
                  <a:schemeClr val="tx1">
                    <a:alpha val="79000"/>
                  </a:schemeClr>
                </a:gs>
                <a:gs pos="53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1"/>
            </a:p>
          </p:txBody>
        </p:sp>
      </p:grpSp>
      <p:sp>
        <p:nvSpPr>
          <p:cNvPr id="16" name="矩形 15"/>
          <p:cNvSpPr/>
          <p:nvPr/>
        </p:nvSpPr>
        <p:spPr>
          <a:xfrm>
            <a:off x="-179122" y="-113957"/>
            <a:ext cx="12476048" cy="7127463"/>
          </a:xfrm>
          <a:prstGeom prst="rect">
            <a:avLst/>
          </a:prstGeom>
          <a:gradFill flip="none" rotWithShape="1">
            <a:gsLst>
              <a:gs pos="14000">
                <a:schemeClr val="tx1"/>
              </a:gs>
              <a:gs pos="86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rtlCol="0" anchor="ctr"/>
          <a:lstStyle/>
          <a:p>
            <a:pPr algn="ctr"/>
            <a:endParaRPr lang="zh-CN" altLang="en-US" sz="1200" dirty="0"/>
          </a:p>
        </p:txBody>
      </p:sp>
      <p:sp>
        <p:nvSpPr>
          <p:cNvPr id="21" name="文本框 20"/>
          <p:cNvSpPr txBox="1"/>
          <p:nvPr/>
        </p:nvSpPr>
        <p:spPr>
          <a:xfrm>
            <a:off x="471012" y="1341085"/>
            <a:ext cx="11171191" cy="461663"/>
          </a:xfrm>
          <a:prstGeom prst="rect">
            <a:avLst/>
          </a:prstGeom>
          <a:noFill/>
        </p:spPr>
        <p:txBody>
          <a:bodyPr wrap="square" lIns="91437" tIns="45719" rIns="91437" bIns="45719" rtlCol="0">
            <a:spAutoFit/>
          </a:bodyPr>
          <a:lstStyle/>
          <a:p>
            <a:pPr algn="ctr"/>
            <a:r>
              <a:rPr lang="en-US" altLang="zh-CN" b="1" dirty="0">
                <a:solidFill>
                  <a:srgbClr val="FFC000"/>
                </a:solidFill>
              </a:rPr>
              <a:t>NB-IoT</a:t>
            </a:r>
            <a:r>
              <a:rPr lang="zh-CN" altLang="en-US" b="1" dirty="0">
                <a:solidFill>
                  <a:srgbClr val="FFC000"/>
                </a:solidFill>
              </a:rPr>
              <a:t>技术特点需要解决方案进行适配，物联网开放平台不可或缺</a:t>
            </a:r>
          </a:p>
        </p:txBody>
      </p:sp>
      <p:sp>
        <p:nvSpPr>
          <p:cNvPr id="95" name="标题 20"/>
          <p:cNvSpPr txBox="1">
            <a:spLocks/>
          </p:cNvSpPr>
          <p:nvPr/>
        </p:nvSpPr>
        <p:spPr>
          <a:xfrm>
            <a:off x="669037" y="493174"/>
            <a:ext cx="11343308" cy="779055"/>
          </a:xfrm>
          <a:prstGeom prst="rect">
            <a:avLst/>
          </a:prstGeom>
        </p:spPr>
        <p:txBody>
          <a:bodyPr lIns="91437" tIns="45719" rIns="91437" bIns="45719">
            <a:noAutofit/>
          </a:bodyPr>
          <a:lstStyle>
            <a:lvl1pPr algn="ctr" defTabSz="1219362" rtl="0" eaLnBrk="1" latinLnBrk="0" hangingPunct="1">
              <a:spcBef>
                <a:spcPct val="0"/>
              </a:spcBef>
              <a:buNone/>
              <a:defRPr sz="5900" kern="1200">
                <a:solidFill>
                  <a:schemeClr val="bg1">
                    <a:lumMod val="85000"/>
                  </a:schemeClr>
                </a:solidFill>
                <a:latin typeface="+mj-lt"/>
                <a:ea typeface="+mj-ea"/>
                <a:cs typeface="+mj-cs"/>
              </a:defRPr>
            </a:lvl1pPr>
          </a:lstStyle>
          <a:p>
            <a:pPr algn="l"/>
            <a:r>
              <a:rPr lang="zh-CN" altLang="en-US" sz="3601" b="1" dirty="0"/>
              <a:t>保障</a:t>
            </a:r>
            <a:r>
              <a:rPr lang="en-US" altLang="zh-CN" sz="3601" b="1" dirty="0"/>
              <a:t>NB-IoT</a:t>
            </a:r>
            <a:r>
              <a:rPr lang="zh-CN" altLang="en-US" sz="3601" b="1" dirty="0"/>
              <a:t>业务规模化商用</a:t>
            </a:r>
          </a:p>
        </p:txBody>
      </p:sp>
      <p:grpSp>
        <p:nvGrpSpPr>
          <p:cNvPr id="8" name="组合 7"/>
          <p:cNvGrpSpPr/>
          <p:nvPr/>
        </p:nvGrpSpPr>
        <p:grpSpPr>
          <a:xfrm>
            <a:off x="4009355" y="1790710"/>
            <a:ext cx="8208912" cy="4807436"/>
            <a:chOff x="4009355" y="1790710"/>
            <a:chExt cx="8208912" cy="4807436"/>
          </a:xfrm>
        </p:grpSpPr>
        <p:sp>
          <p:nvSpPr>
            <p:cNvPr id="17" name="矩形 16">
              <a:extLst>
                <a:ext uri="{FF2B5EF4-FFF2-40B4-BE49-F238E27FC236}">
                  <a16:creationId xmlns:a16="http://schemas.microsoft.com/office/drawing/2014/main" id="{0AE728FC-5845-4187-BF81-F035E7676F08}"/>
                </a:ext>
              </a:extLst>
            </p:cNvPr>
            <p:cNvSpPr/>
            <p:nvPr/>
          </p:nvSpPr>
          <p:spPr>
            <a:xfrm>
              <a:off x="4009355" y="2340568"/>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200" b="1" dirty="0">
                  <a:solidFill>
                    <a:srgbClr val="FFC000"/>
                  </a:solidFill>
                  <a:latin typeface="+mn-ea"/>
                  <a:cs typeface="Arial" pitchFamily="34" charset="0"/>
                </a:rPr>
                <a:t>设备海量接入</a:t>
              </a:r>
              <a:endParaRPr lang="zh-CN" altLang="en-US" sz="1400" dirty="0">
                <a:solidFill>
                  <a:srgbClr val="FFC000"/>
                </a:solidFill>
                <a:latin typeface="+mn-ea"/>
                <a:cs typeface="Arial" pitchFamily="34" charset="0"/>
              </a:endParaRPr>
            </a:p>
          </p:txBody>
        </p:sp>
        <p:sp>
          <p:nvSpPr>
            <p:cNvPr id="18" name="矩形 17">
              <a:extLst>
                <a:ext uri="{FF2B5EF4-FFF2-40B4-BE49-F238E27FC236}">
                  <a16:creationId xmlns:a16="http://schemas.microsoft.com/office/drawing/2014/main" id="{0AE728FC-5845-4187-BF81-F035E7676F08}"/>
                </a:ext>
              </a:extLst>
            </p:cNvPr>
            <p:cNvSpPr/>
            <p:nvPr/>
          </p:nvSpPr>
          <p:spPr>
            <a:xfrm>
              <a:off x="4009355" y="3471272"/>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200" b="1" dirty="0">
                  <a:solidFill>
                    <a:srgbClr val="FFC000"/>
                  </a:solidFill>
                  <a:latin typeface="+mn-ea"/>
                  <a:cs typeface="Arial" pitchFamily="34" charset="0"/>
                </a:rPr>
                <a:t>双向通信准实时</a:t>
              </a:r>
              <a:endParaRPr lang="en-US" altLang="zh-CN" sz="2200" b="1" dirty="0">
                <a:solidFill>
                  <a:srgbClr val="FFC000"/>
                </a:solidFill>
                <a:latin typeface="+mn-ea"/>
                <a:cs typeface="Arial" pitchFamily="34" charset="0"/>
              </a:endParaRPr>
            </a:p>
          </p:txBody>
        </p:sp>
        <p:sp>
          <p:nvSpPr>
            <p:cNvPr id="19" name="矩形 18">
              <a:extLst>
                <a:ext uri="{FF2B5EF4-FFF2-40B4-BE49-F238E27FC236}">
                  <a16:creationId xmlns:a16="http://schemas.microsoft.com/office/drawing/2014/main" id="{0AE728FC-5845-4187-BF81-F035E7676F08}"/>
                </a:ext>
              </a:extLst>
            </p:cNvPr>
            <p:cNvSpPr/>
            <p:nvPr/>
          </p:nvSpPr>
          <p:spPr>
            <a:xfrm>
              <a:off x="4009355" y="4601975"/>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200" b="1" dirty="0">
                  <a:solidFill>
                    <a:srgbClr val="FFC000"/>
                  </a:solidFill>
                  <a:latin typeface="+mn-ea"/>
                  <a:cs typeface="Arial" pitchFamily="34" charset="0"/>
                </a:rPr>
                <a:t>高并发系统稳定</a:t>
              </a:r>
              <a:endParaRPr lang="en-US" altLang="zh-CN" sz="2200" b="1" dirty="0">
                <a:solidFill>
                  <a:srgbClr val="FFC000"/>
                </a:solidFill>
                <a:latin typeface="+mn-ea"/>
                <a:cs typeface="Arial" pitchFamily="34" charset="0"/>
              </a:endParaRPr>
            </a:p>
          </p:txBody>
        </p:sp>
        <p:sp>
          <p:nvSpPr>
            <p:cNvPr id="20" name="矩形 19">
              <a:extLst>
                <a:ext uri="{FF2B5EF4-FFF2-40B4-BE49-F238E27FC236}">
                  <a16:creationId xmlns:a16="http://schemas.microsoft.com/office/drawing/2014/main" id="{0AE728FC-5845-4187-BF81-F035E7676F08}"/>
                </a:ext>
              </a:extLst>
            </p:cNvPr>
            <p:cNvSpPr/>
            <p:nvPr/>
          </p:nvSpPr>
          <p:spPr>
            <a:xfrm>
              <a:off x="4009355" y="5732680"/>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200" b="1" dirty="0">
                  <a:solidFill>
                    <a:srgbClr val="FFC000"/>
                  </a:solidFill>
                  <a:latin typeface="+mn-ea"/>
                  <a:cs typeface="Arial" pitchFamily="34" charset="0"/>
                </a:rPr>
                <a:t>省电的传输加密</a:t>
              </a:r>
              <a:endParaRPr lang="en-US" altLang="zh-CN" sz="2200" b="1" dirty="0">
                <a:solidFill>
                  <a:srgbClr val="FFC000"/>
                </a:solidFill>
                <a:latin typeface="+mn-ea"/>
                <a:cs typeface="Arial" pitchFamily="34" charset="0"/>
              </a:endParaRPr>
            </a:p>
          </p:txBody>
        </p:sp>
        <p:sp>
          <p:nvSpPr>
            <p:cNvPr id="22" name="矩形 21">
              <a:extLst>
                <a:ext uri="{FF2B5EF4-FFF2-40B4-BE49-F238E27FC236}">
                  <a16:creationId xmlns:a16="http://schemas.microsoft.com/office/drawing/2014/main" id="{0AE728FC-5845-4187-BF81-F035E7676F08}"/>
                </a:ext>
              </a:extLst>
            </p:cNvPr>
            <p:cNvSpPr/>
            <p:nvPr/>
          </p:nvSpPr>
          <p:spPr>
            <a:xfrm>
              <a:off x="7321723" y="1796681"/>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无平台</a:t>
              </a:r>
            </a:p>
          </p:txBody>
        </p:sp>
        <p:sp>
          <p:nvSpPr>
            <p:cNvPr id="23" name="矩形 22">
              <a:extLst>
                <a:ext uri="{FF2B5EF4-FFF2-40B4-BE49-F238E27FC236}">
                  <a16:creationId xmlns:a16="http://schemas.microsoft.com/office/drawing/2014/main" id="{0AE728FC-5845-4187-BF81-F035E7676F08}"/>
                </a:ext>
              </a:extLst>
            </p:cNvPr>
            <p:cNvSpPr/>
            <p:nvPr/>
          </p:nvSpPr>
          <p:spPr>
            <a:xfrm>
              <a:off x="10186774" y="1790710"/>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电信平台</a:t>
              </a:r>
            </a:p>
          </p:txBody>
        </p:sp>
        <p:sp>
          <p:nvSpPr>
            <p:cNvPr id="24" name="矩形 23">
              <a:extLst>
                <a:ext uri="{FF2B5EF4-FFF2-40B4-BE49-F238E27FC236}">
                  <a16:creationId xmlns:a16="http://schemas.microsoft.com/office/drawing/2014/main" id="{0AE728FC-5845-4187-BF81-F035E7676F08}"/>
                </a:ext>
              </a:extLst>
            </p:cNvPr>
            <p:cNvSpPr/>
            <p:nvPr/>
          </p:nvSpPr>
          <p:spPr>
            <a:xfrm>
              <a:off x="6313611" y="2373716"/>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a:solidFill>
                    <a:schemeClr val="bg1"/>
                  </a:solidFill>
                  <a:latin typeface="+mn-ea"/>
                  <a:cs typeface="Arial" pitchFamily="34" charset="0"/>
                </a:rPr>
                <a:t>应用需维护心跳以寻址设备</a:t>
              </a:r>
              <a:r>
                <a:rPr lang="zh-CN" altLang="en-US" sz="1400" dirty="0">
                  <a:solidFill>
                    <a:schemeClr val="bg1"/>
                  </a:solidFill>
                  <a:latin typeface="+mn-ea"/>
                  <a:cs typeface="Arial" pitchFamily="34" charset="0"/>
                </a:rPr>
                <a:t>，系统开销大，设备能耗高，难以管理海量设备</a:t>
              </a:r>
            </a:p>
          </p:txBody>
        </p:sp>
        <p:sp>
          <p:nvSpPr>
            <p:cNvPr id="25" name="矩形 24">
              <a:extLst>
                <a:ext uri="{FF2B5EF4-FFF2-40B4-BE49-F238E27FC236}">
                  <a16:creationId xmlns:a16="http://schemas.microsoft.com/office/drawing/2014/main" id="{0AE728FC-5845-4187-BF81-F035E7676F08}"/>
                </a:ext>
              </a:extLst>
            </p:cNvPr>
            <p:cNvSpPr/>
            <p:nvPr/>
          </p:nvSpPr>
          <p:spPr>
            <a:xfrm>
              <a:off x="9000999" y="2373716"/>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zh-CN" sz="1400" dirty="0"/>
                <a:t>平台</a:t>
              </a:r>
              <a:r>
                <a:rPr lang="zh-CN" altLang="en-US" sz="1400" dirty="0"/>
                <a:t>实现免心跳终端寻址机制，降低应用系统开销和终端功耗</a:t>
              </a:r>
              <a:r>
                <a:rPr lang="zh-CN" altLang="zh-CN" sz="1400" dirty="0"/>
                <a:t>，</a:t>
              </a:r>
              <a:r>
                <a:rPr lang="zh-CN" altLang="en-US" sz="1400" dirty="0"/>
                <a:t>亿级可靠联接</a:t>
              </a:r>
              <a:endParaRPr lang="zh-CN" altLang="en-US" sz="1400" dirty="0">
                <a:solidFill>
                  <a:schemeClr val="bg1"/>
                </a:solidFill>
                <a:latin typeface="+mn-ea"/>
                <a:cs typeface="Arial" pitchFamily="34" charset="0"/>
              </a:endParaRPr>
            </a:p>
          </p:txBody>
        </p:sp>
        <p:cxnSp>
          <p:nvCxnSpPr>
            <p:cNvPr id="5" name="直接连接符 4"/>
            <p:cNvCxnSpPr/>
            <p:nvPr/>
          </p:nvCxnSpPr>
          <p:spPr>
            <a:xfrm>
              <a:off x="8979534" y="1989634"/>
              <a:ext cx="0" cy="460851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6313611" y="3471272"/>
              <a:ext cx="5904656" cy="741080"/>
              <a:chOff x="6313611" y="3471272"/>
              <a:chExt cx="5904656" cy="741080"/>
            </a:xfrm>
          </p:grpSpPr>
          <p:sp>
            <p:nvSpPr>
              <p:cNvPr id="26" name="矩形 25">
                <a:extLst>
                  <a:ext uri="{FF2B5EF4-FFF2-40B4-BE49-F238E27FC236}">
                    <a16:creationId xmlns:a16="http://schemas.microsoft.com/office/drawing/2014/main" id="{0AE728FC-5845-4187-BF81-F035E7676F08}"/>
                  </a:ext>
                </a:extLst>
              </p:cNvPr>
              <p:cNvSpPr/>
              <p:nvPr/>
            </p:nvSpPr>
            <p:spPr>
              <a:xfrm>
                <a:off x="9000999" y="3471272"/>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t>平台对下行命令</a:t>
                </a:r>
                <a:r>
                  <a:rPr lang="zh-CN" altLang="zh-CN" sz="1400" dirty="0"/>
                  <a:t>进行缓存，</a:t>
                </a:r>
                <a:r>
                  <a:rPr lang="zh-CN" altLang="en-US" sz="1400" dirty="0"/>
                  <a:t>与网络互通判断终端上线、及时下发，提高业务响应实时性</a:t>
                </a:r>
                <a:endParaRPr lang="zh-CN" altLang="en-US" sz="1400" dirty="0">
                  <a:solidFill>
                    <a:schemeClr val="bg1"/>
                  </a:solidFill>
                  <a:latin typeface="+mn-ea"/>
                  <a:cs typeface="Arial" pitchFamily="34" charset="0"/>
                </a:endParaRPr>
              </a:p>
            </p:txBody>
          </p:sp>
          <p:sp>
            <p:nvSpPr>
              <p:cNvPr id="27" name="矩形 26">
                <a:extLst>
                  <a:ext uri="{FF2B5EF4-FFF2-40B4-BE49-F238E27FC236}">
                    <a16:creationId xmlns:a16="http://schemas.microsoft.com/office/drawing/2014/main" id="{0AE728FC-5845-4187-BF81-F035E7676F08}"/>
                  </a:ext>
                </a:extLst>
              </p:cNvPr>
              <p:cNvSpPr/>
              <p:nvPr/>
            </p:nvSpPr>
            <p:spPr>
              <a:xfrm>
                <a:off x="6313611" y="347127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设备常休眠，应用无法确知设备处于监听状态，上报数据才能下发命令，实时性差</a:t>
                </a:r>
              </a:p>
            </p:txBody>
          </p:sp>
        </p:grpSp>
        <p:grpSp>
          <p:nvGrpSpPr>
            <p:cNvPr id="28" name="组合 27"/>
            <p:cNvGrpSpPr/>
            <p:nvPr/>
          </p:nvGrpSpPr>
          <p:grpSpPr>
            <a:xfrm>
              <a:off x="6313611" y="4568828"/>
              <a:ext cx="5904656" cy="741080"/>
              <a:chOff x="6313611" y="3471272"/>
              <a:chExt cx="5904656" cy="741080"/>
            </a:xfrm>
          </p:grpSpPr>
          <p:sp>
            <p:nvSpPr>
              <p:cNvPr id="29" name="矩形 28">
                <a:extLst>
                  <a:ext uri="{FF2B5EF4-FFF2-40B4-BE49-F238E27FC236}">
                    <a16:creationId xmlns:a16="http://schemas.microsoft.com/office/drawing/2014/main" id="{0AE728FC-5845-4187-BF81-F035E7676F08}"/>
                  </a:ext>
                </a:extLst>
              </p:cNvPr>
              <p:cNvSpPr/>
              <p:nvPr/>
            </p:nvSpPr>
            <p:spPr>
              <a:xfrm>
                <a:off x="9000999" y="3471272"/>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zh-CN" sz="1400" dirty="0"/>
                  <a:t>提供跨应用的全网流量控制</a:t>
                </a:r>
                <a:r>
                  <a:rPr lang="zh-CN" altLang="en-US" sz="1400" dirty="0"/>
                  <a:t>，根据网络状况对消息进行调度</a:t>
                </a:r>
                <a:r>
                  <a:rPr lang="zh-CN" altLang="zh-CN" sz="1400" dirty="0"/>
                  <a:t>，确保</a:t>
                </a:r>
                <a:r>
                  <a:rPr lang="zh-CN" altLang="en-US" sz="1400" dirty="0"/>
                  <a:t>物联网应用系统整体</a:t>
                </a:r>
                <a:r>
                  <a:rPr lang="zh-CN" altLang="zh-CN" sz="1400" dirty="0"/>
                  <a:t>稳定运行</a:t>
                </a:r>
                <a:endParaRPr lang="zh-CN" altLang="en-US" sz="1400" dirty="0">
                  <a:solidFill>
                    <a:schemeClr val="bg1"/>
                  </a:solidFill>
                  <a:latin typeface="+mn-ea"/>
                  <a:cs typeface="Arial" pitchFamily="34" charset="0"/>
                </a:endParaRPr>
              </a:p>
            </p:txBody>
          </p:sp>
          <p:sp>
            <p:nvSpPr>
              <p:cNvPr id="30" name="矩形 29">
                <a:extLst>
                  <a:ext uri="{FF2B5EF4-FFF2-40B4-BE49-F238E27FC236}">
                    <a16:creationId xmlns:a16="http://schemas.microsoft.com/office/drawing/2014/main" id="{0AE728FC-5845-4187-BF81-F035E7676F08}"/>
                  </a:ext>
                </a:extLst>
              </p:cNvPr>
              <p:cNvSpPr/>
              <p:nvPr/>
            </p:nvSpPr>
            <p:spPr>
              <a:xfrm>
                <a:off x="6313611" y="347127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下行带宽窄，对设备组下行命令需做离散，单应用离散无法避免系统下行拥塞</a:t>
                </a:r>
              </a:p>
            </p:txBody>
          </p:sp>
        </p:grpSp>
        <p:grpSp>
          <p:nvGrpSpPr>
            <p:cNvPr id="31" name="组合 30"/>
            <p:cNvGrpSpPr/>
            <p:nvPr/>
          </p:nvGrpSpPr>
          <p:grpSpPr>
            <a:xfrm>
              <a:off x="6313611" y="5693990"/>
              <a:ext cx="5904656" cy="741080"/>
              <a:chOff x="6313611" y="3471272"/>
              <a:chExt cx="5904656" cy="741080"/>
            </a:xfrm>
          </p:grpSpPr>
          <p:sp>
            <p:nvSpPr>
              <p:cNvPr id="32" name="矩形 31">
                <a:extLst>
                  <a:ext uri="{FF2B5EF4-FFF2-40B4-BE49-F238E27FC236}">
                    <a16:creationId xmlns:a16="http://schemas.microsoft.com/office/drawing/2014/main" id="{0AE728FC-5845-4187-BF81-F035E7676F08}"/>
                  </a:ext>
                </a:extLst>
              </p:cNvPr>
              <p:cNvSpPr/>
              <p:nvPr/>
            </p:nvSpPr>
            <p:spPr>
              <a:xfrm>
                <a:off x="9000999" y="3471272"/>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t>采用优化的轻量级</a:t>
                </a:r>
                <a:r>
                  <a:rPr lang="en-US" altLang="zh-CN" sz="1400" dirty="0"/>
                  <a:t>DTLS</a:t>
                </a:r>
                <a:r>
                  <a:rPr lang="zh-CN" altLang="en-US" sz="1400" dirty="0"/>
                  <a:t>加密方式，</a:t>
                </a:r>
                <a:r>
                  <a:rPr lang="zh-CN" altLang="zh-CN" sz="1400" dirty="0"/>
                  <a:t>在保持同等安全等级下，加密的电池能耗节省</a:t>
                </a:r>
                <a:r>
                  <a:rPr lang="en-US" altLang="zh-CN" sz="1400" dirty="0"/>
                  <a:t>50%</a:t>
                </a:r>
                <a:endParaRPr lang="zh-CN" altLang="en-US" sz="1400" dirty="0">
                  <a:solidFill>
                    <a:schemeClr val="bg1"/>
                  </a:solidFill>
                  <a:latin typeface="+mn-ea"/>
                  <a:cs typeface="Arial" pitchFamily="34" charset="0"/>
                </a:endParaRPr>
              </a:p>
            </p:txBody>
          </p:sp>
          <p:sp>
            <p:nvSpPr>
              <p:cNvPr id="33" name="矩形 32">
                <a:extLst>
                  <a:ext uri="{FF2B5EF4-FFF2-40B4-BE49-F238E27FC236}">
                    <a16:creationId xmlns:a16="http://schemas.microsoft.com/office/drawing/2014/main" id="{0AE728FC-5845-4187-BF81-F035E7676F08}"/>
                  </a:ext>
                </a:extLst>
              </p:cNvPr>
              <p:cNvSpPr/>
              <p:nvPr/>
            </p:nvSpPr>
            <p:spPr>
              <a:xfrm>
                <a:off x="6313611" y="347127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传输信道加密额外开销大，业务消息传输效率低</a:t>
                </a:r>
              </a:p>
            </p:txBody>
          </p:sp>
        </p:grpSp>
      </p:grpSp>
      <p:grpSp>
        <p:nvGrpSpPr>
          <p:cNvPr id="35" name="组合 31">
            <a:extLst>
              <a:ext uri="{FF2B5EF4-FFF2-40B4-BE49-F238E27FC236}">
                <a16:creationId xmlns:a16="http://schemas.microsoft.com/office/drawing/2014/main" id="{9503920D-85F2-4E96-B50B-8A368B7EA467}"/>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36" name="Picture 4" descr="C:\Users\Shi Xuebao\Desktop\平面处理\logo2.png">
              <a:extLst>
                <a:ext uri="{FF2B5EF4-FFF2-40B4-BE49-F238E27FC236}">
                  <a16:creationId xmlns:a16="http://schemas.microsoft.com/office/drawing/2014/main" id="{8A2FFB98-828B-474B-B0B7-5DF6EC080EAA}"/>
                </a:ext>
              </a:extLst>
            </p:cNvPr>
            <p:cNvPicPr>
              <a:picLocks noChangeAspect="1" noChangeArrowheads="1"/>
            </p:cNvPicPr>
            <p:nvPr/>
          </p:nvPicPr>
          <p:blipFill>
            <a:blip r:embed="rId5" cstate="print"/>
            <a:srcRect/>
            <a:stretch>
              <a:fillRect/>
            </a:stretch>
          </p:blipFill>
          <p:spPr bwMode="auto">
            <a:xfrm>
              <a:off x="112713" y="122238"/>
              <a:ext cx="1152525" cy="581025"/>
            </a:xfrm>
            <a:prstGeom prst="rect">
              <a:avLst/>
            </a:prstGeom>
            <a:noFill/>
            <a:ln w="9525">
              <a:noFill/>
              <a:miter lim="800000"/>
              <a:headEnd/>
              <a:tailEnd/>
            </a:ln>
          </p:spPr>
        </p:pic>
        <p:cxnSp>
          <p:nvCxnSpPr>
            <p:cNvPr id="37" name="直接连接符 8">
              <a:extLst>
                <a:ext uri="{FF2B5EF4-FFF2-40B4-BE49-F238E27FC236}">
                  <a16:creationId xmlns:a16="http://schemas.microsoft.com/office/drawing/2014/main" id="{1C4A60AE-9A88-4206-894A-3746C67F0039}"/>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38" name="直接连接符 9">
              <a:extLst>
                <a:ext uri="{FF2B5EF4-FFF2-40B4-BE49-F238E27FC236}">
                  <a16:creationId xmlns:a16="http://schemas.microsoft.com/office/drawing/2014/main" id="{C273FFD7-A18E-46CD-83BE-FDC61BB72B85}"/>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39" name="直接连接符 10">
              <a:extLst>
                <a:ext uri="{FF2B5EF4-FFF2-40B4-BE49-F238E27FC236}">
                  <a16:creationId xmlns:a16="http://schemas.microsoft.com/office/drawing/2014/main" id="{EA046B05-D160-4749-A10A-2CB9D67D43AF}"/>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212579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swx289351\Desktop\shutterstock_309206798.jpg"/>
          <p:cNvPicPr>
            <a:picLocks noChangeAspect="1" noChangeArrowheads="1"/>
          </p:cNvPicPr>
          <p:nvPr/>
        </p:nvPicPr>
        <p:blipFill>
          <a:blip r:embed="rId3" cstate="print"/>
          <a:srcRect/>
          <a:stretch>
            <a:fillRect/>
          </a:stretch>
        </p:blipFill>
        <p:spPr bwMode="auto">
          <a:xfrm>
            <a:off x="-95101" y="-101209"/>
            <a:ext cx="12385376" cy="7059395"/>
          </a:xfrm>
          <a:prstGeom prst="rect">
            <a:avLst/>
          </a:prstGeom>
          <a:noFill/>
        </p:spPr>
      </p:pic>
      <p:sp>
        <p:nvSpPr>
          <p:cNvPr id="18" name="矩形 17"/>
          <p:cNvSpPr/>
          <p:nvPr/>
        </p:nvSpPr>
        <p:spPr>
          <a:xfrm>
            <a:off x="-23093" y="-98598"/>
            <a:ext cx="12404219" cy="7127463"/>
          </a:xfrm>
          <a:prstGeom prst="rect">
            <a:avLst/>
          </a:prstGeom>
          <a:gradFill flip="none" rotWithShape="1">
            <a:gsLst>
              <a:gs pos="14000">
                <a:schemeClr val="tx1"/>
              </a:gs>
              <a:gs pos="86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rtlCol="0" anchor="ctr"/>
          <a:lstStyle/>
          <a:p>
            <a:pPr algn="ctr"/>
            <a:endParaRPr lang="zh-CN" altLang="en-US" sz="1200" dirty="0"/>
          </a:p>
        </p:txBody>
      </p:sp>
      <p:sp>
        <p:nvSpPr>
          <p:cNvPr id="11" name="矩形 10"/>
          <p:cNvSpPr/>
          <p:nvPr/>
        </p:nvSpPr>
        <p:spPr>
          <a:xfrm>
            <a:off x="-98854" y="-63259"/>
            <a:ext cx="12384548" cy="7056784"/>
          </a:xfrm>
          <a:prstGeom prst="rect">
            <a:avLst/>
          </a:prstGeom>
          <a:gradFill flip="none" rotWithShape="1">
            <a:gsLst>
              <a:gs pos="20000">
                <a:schemeClr val="tx1">
                  <a:alpha val="69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6200000" flipH="1">
            <a:off x="2577976" y="-2774285"/>
            <a:ext cx="7130074" cy="12476226"/>
          </a:xfrm>
          <a:prstGeom prst="rect">
            <a:avLst/>
          </a:prstGeom>
          <a:gradFill flip="none" rotWithShape="1">
            <a:gsLst>
              <a:gs pos="25000">
                <a:schemeClr val="tx1">
                  <a:lumMod val="95000"/>
                  <a:lumOff val="5000"/>
                  <a:alpha val="46000"/>
                </a:schemeClr>
              </a:gs>
              <a:gs pos="100000">
                <a:schemeClr val="tx1">
                  <a:alpha val="28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1217246" eaLnBrk="0" fontAlgn="base" hangingPunct="0">
              <a:spcBef>
                <a:spcPct val="0"/>
              </a:spcBef>
              <a:spcAft>
                <a:spcPct val="0"/>
              </a:spcAft>
            </a:pPr>
            <a:endParaRPr lang="zh-CN" altLang="en-US" dirty="0">
              <a:solidFill>
                <a:srgbClr val="FFC000"/>
              </a:solidFill>
            </a:endParaRPr>
          </a:p>
        </p:txBody>
      </p:sp>
      <p:sp>
        <p:nvSpPr>
          <p:cNvPr id="23" name="文本框 22"/>
          <p:cNvSpPr txBox="1"/>
          <p:nvPr/>
        </p:nvSpPr>
        <p:spPr>
          <a:xfrm>
            <a:off x="264939" y="1413570"/>
            <a:ext cx="12024329" cy="461663"/>
          </a:xfrm>
          <a:prstGeom prst="rect">
            <a:avLst/>
          </a:prstGeom>
          <a:noFill/>
        </p:spPr>
        <p:txBody>
          <a:bodyPr wrap="square" lIns="91437" tIns="45719" rIns="91437" bIns="45719" rtlCol="0">
            <a:spAutoFit/>
          </a:bodyPr>
          <a:lstStyle/>
          <a:p>
            <a:pPr algn="ctr"/>
            <a:r>
              <a:rPr lang="zh-CN" altLang="en-US" b="1" dirty="0">
                <a:solidFill>
                  <a:srgbClr val="FFC000"/>
                </a:solidFill>
              </a:rPr>
              <a:t>端到端协同安全增强，从被动防护到主动安全分析与防御</a:t>
            </a:r>
          </a:p>
        </p:txBody>
      </p:sp>
      <p:sp>
        <p:nvSpPr>
          <p:cNvPr id="15" name="标题 20"/>
          <p:cNvSpPr txBox="1">
            <a:spLocks/>
          </p:cNvSpPr>
          <p:nvPr/>
        </p:nvSpPr>
        <p:spPr>
          <a:xfrm>
            <a:off x="669037" y="493174"/>
            <a:ext cx="11343308" cy="779055"/>
          </a:xfrm>
          <a:prstGeom prst="rect">
            <a:avLst/>
          </a:prstGeom>
        </p:spPr>
        <p:txBody>
          <a:bodyPr lIns="91437" tIns="45719" rIns="91437" bIns="45719">
            <a:noAutofit/>
          </a:bodyPr>
          <a:lstStyle>
            <a:lvl1pPr algn="ctr" defTabSz="1219362" rtl="0" eaLnBrk="1" latinLnBrk="0" hangingPunct="1">
              <a:spcBef>
                <a:spcPct val="0"/>
              </a:spcBef>
              <a:buNone/>
              <a:defRPr sz="5900" kern="1200">
                <a:solidFill>
                  <a:schemeClr val="bg1">
                    <a:lumMod val="85000"/>
                  </a:schemeClr>
                </a:solidFill>
                <a:latin typeface="+mj-lt"/>
                <a:ea typeface="+mj-ea"/>
                <a:cs typeface="+mj-cs"/>
              </a:defRPr>
            </a:lvl1pPr>
          </a:lstStyle>
          <a:p>
            <a:pPr algn="l"/>
            <a:r>
              <a:rPr lang="zh-CN" altLang="en-US" sz="3601" b="1" dirty="0"/>
              <a:t>端到端安全可靠与数据隐私保护</a:t>
            </a:r>
          </a:p>
        </p:txBody>
      </p:sp>
      <p:grpSp>
        <p:nvGrpSpPr>
          <p:cNvPr id="5" name="组合 4"/>
          <p:cNvGrpSpPr/>
          <p:nvPr/>
        </p:nvGrpSpPr>
        <p:grpSpPr>
          <a:xfrm>
            <a:off x="192931" y="2349674"/>
            <a:ext cx="3779149" cy="3284052"/>
            <a:chOff x="899578" y="1413570"/>
            <a:chExt cx="5686089" cy="4415227"/>
          </a:xfrm>
        </p:grpSpPr>
        <p:sp>
          <p:nvSpPr>
            <p:cNvPr id="66" name="Rounded Rectangle 149"/>
            <p:cNvSpPr/>
            <p:nvPr/>
          </p:nvSpPr>
          <p:spPr bwMode="auto">
            <a:xfrm>
              <a:off x="899579" y="2955306"/>
              <a:ext cx="5486040" cy="1895141"/>
            </a:xfrm>
            <a:prstGeom prst="roundRect">
              <a:avLst>
                <a:gd name="adj" fmla="val 9246"/>
              </a:avLst>
            </a:pr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t" anchorCtr="0"/>
            <a:lstStyle/>
            <a:p>
              <a:pPr algn="ctr"/>
              <a:endParaRPr lang="zh-CN" altLang="en-US" sz="1200" dirty="0">
                <a:solidFill>
                  <a:schemeClr val="bg1"/>
                </a:solidFill>
                <a:latin typeface="+mn-ea"/>
                <a:cs typeface="Arial" pitchFamily="34" charset="0"/>
              </a:endParaRPr>
            </a:p>
          </p:txBody>
        </p:sp>
        <p:sp>
          <p:nvSpPr>
            <p:cNvPr id="67" name="流程图: 磁盘 66"/>
            <p:cNvSpPr/>
            <p:nvPr/>
          </p:nvSpPr>
          <p:spPr>
            <a:xfrm>
              <a:off x="1825917" y="4357539"/>
              <a:ext cx="625379" cy="397968"/>
            </a:xfrm>
            <a:prstGeom prst="flowChartMagneticDisk">
              <a:avLst/>
            </a:prstGeom>
            <a:noFill/>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8" name="流程图: 磁盘 67"/>
            <p:cNvSpPr/>
            <p:nvPr/>
          </p:nvSpPr>
          <p:spPr>
            <a:xfrm>
              <a:off x="2933955" y="4320353"/>
              <a:ext cx="625379" cy="397968"/>
            </a:xfrm>
            <a:prstGeom prst="flowChartMagneticDisk">
              <a:avLst/>
            </a:prstGeom>
            <a:noFill/>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9" name="流程图: 磁盘 68"/>
            <p:cNvSpPr/>
            <p:nvPr/>
          </p:nvSpPr>
          <p:spPr>
            <a:xfrm>
              <a:off x="4119815" y="4347090"/>
              <a:ext cx="625379" cy="397968"/>
            </a:xfrm>
            <a:prstGeom prst="flowChartMagneticDisk">
              <a:avLst/>
            </a:prstGeom>
            <a:noFill/>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0" name="文本框 7"/>
            <p:cNvSpPr txBox="1"/>
            <p:nvPr/>
          </p:nvSpPr>
          <p:spPr>
            <a:xfrm>
              <a:off x="963975" y="2544745"/>
              <a:ext cx="963725" cy="338554"/>
            </a:xfrm>
            <a:prstGeom prst="rect">
              <a:avLst/>
            </a:prstGeom>
            <a:noFill/>
          </p:spPr>
          <p:txBody>
            <a:bodyPr wrap="none" rtlCol="0">
              <a:spAutoFit/>
            </a:bodyPr>
            <a:lstStyle/>
            <a:p>
              <a:r>
                <a:rPr lang="en-US" altLang="zh-CN" sz="1600" dirty="0">
                  <a:solidFill>
                    <a:schemeClr val="bg1"/>
                  </a:solidFill>
                  <a:latin typeface="+mn-ea"/>
                </a:rPr>
                <a:t>IoT </a:t>
              </a:r>
              <a:r>
                <a:rPr lang="zh-CN" altLang="en-US" sz="1600" dirty="0">
                  <a:solidFill>
                    <a:schemeClr val="bg1"/>
                  </a:solidFill>
                  <a:latin typeface="+mn-ea"/>
                </a:rPr>
                <a:t>平台</a:t>
              </a:r>
            </a:p>
          </p:txBody>
        </p:sp>
        <p:sp>
          <p:nvSpPr>
            <p:cNvPr id="71" name="椭圆 70"/>
            <p:cNvSpPr/>
            <p:nvPr/>
          </p:nvSpPr>
          <p:spPr>
            <a:xfrm>
              <a:off x="1561083" y="5133787"/>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2" name="椭圆 71"/>
            <p:cNvSpPr/>
            <p:nvPr/>
          </p:nvSpPr>
          <p:spPr>
            <a:xfrm>
              <a:off x="2692112" y="5133788"/>
              <a:ext cx="180000" cy="18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3" name="椭圆 72"/>
            <p:cNvSpPr/>
            <p:nvPr/>
          </p:nvSpPr>
          <p:spPr>
            <a:xfrm>
              <a:off x="3783400" y="5133788"/>
              <a:ext cx="180000" cy="1800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4" name="椭圆 73"/>
            <p:cNvSpPr/>
            <p:nvPr/>
          </p:nvSpPr>
          <p:spPr>
            <a:xfrm>
              <a:off x="4944156" y="5141304"/>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5" name="椭圆 74"/>
            <p:cNvSpPr/>
            <p:nvPr/>
          </p:nvSpPr>
          <p:spPr>
            <a:xfrm>
              <a:off x="2054109" y="4441253"/>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6" name="椭圆 75"/>
            <p:cNvSpPr/>
            <p:nvPr/>
          </p:nvSpPr>
          <p:spPr>
            <a:xfrm>
              <a:off x="3158001" y="4441253"/>
              <a:ext cx="180000" cy="18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7" name="椭圆 76"/>
            <p:cNvSpPr/>
            <p:nvPr/>
          </p:nvSpPr>
          <p:spPr>
            <a:xfrm>
              <a:off x="4371546" y="4441253"/>
              <a:ext cx="180000" cy="1800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cxnSp>
          <p:nvCxnSpPr>
            <p:cNvPr id="78" name="直接箭头连接符 77"/>
            <p:cNvCxnSpPr>
              <a:stCxn id="71" idx="0"/>
            </p:cNvCxnSpPr>
            <p:nvPr/>
          </p:nvCxnSpPr>
          <p:spPr>
            <a:xfrm flipV="1">
              <a:off x="1651083" y="3775587"/>
              <a:ext cx="0" cy="1358200"/>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2" idx="0"/>
              <a:endCxn id="87" idx="2"/>
            </p:cNvCxnSpPr>
            <p:nvPr/>
          </p:nvCxnSpPr>
          <p:spPr>
            <a:xfrm flipH="1" flipV="1">
              <a:off x="2770907" y="3815509"/>
              <a:ext cx="11205" cy="1318279"/>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3" idx="0"/>
              <a:endCxn id="96" idx="2"/>
            </p:cNvCxnSpPr>
            <p:nvPr/>
          </p:nvCxnSpPr>
          <p:spPr>
            <a:xfrm flipH="1" flipV="1">
              <a:off x="3872035" y="2255264"/>
              <a:ext cx="1365" cy="2878524"/>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4" idx="0"/>
              <a:endCxn id="97" idx="2"/>
            </p:cNvCxnSpPr>
            <p:nvPr/>
          </p:nvCxnSpPr>
          <p:spPr>
            <a:xfrm flipH="1" flipV="1">
              <a:off x="5010047" y="2253232"/>
              <a:ext cx="24109" cy="2888072"/>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86" idx="0"/>
            </p:cNvCxnSpPr>
            <p:nvPr/>
          </p:nvCxnSpPr>
          <p:spPr>
            <a:xfrm flipH="1" flipV="1">
              <a:off x="1659584" y="2305741"/>
              <a:ext cx="452" cy="893664"/>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87" idx="0"/>
            </p:cNvCxnSpPr>
            <p:nvPr/>
          </p:nvCxnSpPr>
          <p:spPr>
            <a:xfrm flipH="1" flipV="1">
              <a:off x="2753655" y="2279943"/>
              <a:ext cx="17252" cy="919462"/>
            </a:xfrm>
            <a:prstGeom prst="straightConnector1">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a:stCxn id="86" idx="2"/>
              <a:endCxn id="75" idx="0"/>
            </p:cNvCxnSpPr>
            <p:nvPr/>
          </p:nvCxnSpPr>
          <p:spPr>
            <a:xfrm rot="16200000" flipH="1">
              <a:off x="1588665" y="3885809"/>
              <a:ext cx="626814" cy="484073"/>
            </a:xfrm>
            <a:prstGeom prst="curvedConnector3">
              <a:avLst>
                <a:gd name="adj1" fmla="val 50000"/>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曲线连接符 84"/>
            <p:cNvCxnSpPr>
              <a:stCxn id="87" idx="2"/>
              <a:endCxn id="68" idx="0"/>
            </p:cNvCxnSpPr>
            <p:nvPr/>
          </p:nvCxnSpPr>
          <p:spPr>
            <a:xfrm rot="16200000" flipH="1">
              <a:off x="2690026" y="3896390"/>
              <a:ext cx="637500" cy="475738"/>
            </a:xfrm>
            <a:prstGeom prst="curvedConnector3">
              <a:avLst>
                <a:gd name="adj1" fmla="val 50000"/>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1120036" y="3199405"/>
              <a:ext cx="1080000" cy="61503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50" dirty="0">
                  <a:latin typeface="+mn-ea"/>
                </a:rPr>
                <a:t>数据处理进程</a:t>
              </a:r>
              <a:endParaRPr lang="en-US" altLang="zh-CN" sz="1050" dirty="0">
                <a:latin typeface="+mn-ea"/>
              </a:endParaRPr>
            </a:p>
          </p:txBody>
        </p:sp>
        <p:sp>
          <p:nvSpPr>
            <p:cNvPr id="87" name="圆角矩形 86"/>
            <p:cNvSpPr/>
            <p:nvPr/>
          </p:nvSpPr>
          <p:spPr>
            <a:xfrm>
              <a:off x="2230907" y="3199405"/>
              <a:ext cx="1080000" cy="61610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rgbClr val="FFC000"/>
                  </a:solidFill>
                  <a:latin typeface="+mn-ea"/>
                  <a:cs typeface="Arial" pitchFamily="34" charset="0"/>
                </a:rPr>
                <a:t>第三方数据处理插件</a:t>
              </a:r>
              <a:endParaRPr lang="en-US" altLang="zh-CN" sz="1050" dirty="0">
                <a:solidFill>
                  <a:srgbClr val="FFC000"/>
                </a:solidFill>
                <a:latin typeface="+mn-ea"/>
                <a:cs typeface="Arial" pitchFamily="34" charset="0"/>
              </a:endParaRPr>
            </a:p>
          </p:txBody>
        </p:sp>
        <p:sp>
          <p:nvSpPr>
            <p:cNvPr id="88" name="Rounded Rectangle 149"/>
            <p:cNvSpPr/>
            <p:nvPr/>
          </p:nvSpPr>
          <p:spPr bwMode="auto">
            <a:xfrm>
              <a:off x="899578" y="1413570"/>
              <a:ext cx="5486041" cy="892170"/>
            </a:xfrm>
            <a:prstGeom prst="roundRect">
              <a:avLst>
                <a:gd name="adj" fmla="val 9246"/>
              </a:avLst>
            </a:prstGeom>
            <a:gradFill flip="none" rotWithShape="1">
              <a:gsLst>
                <a:gs pos="0">
                  <a:srgbClr val="4F81BD">
                    <a:lumMod val="40000"/>
                    <a:lumOff val="60000"/>
                    <a:alpha val="90000"/>
                  </a:srgbClr>
                </a:gs>
                <a:gs pos="10000">
                  <a:srgbClr val="226F9E"/>
                </a:gs>
                <a:gs pos="62000">
                  <a:srgbClr val="3E6CA4">
                    <a:alpha val="6000"/>
                  </a:srgbClr>
                </a:gs>
                <a:gs pos="35000">
                  <a:srgbClr val="4F81BD">
                    <a:lumMod val="75000"/>
                    <a:alpha val="37000"/>
                  </a:srgbClr>
                </a:gs>
                <a:gs pos="98000">
                  <a:srgbClr val="4F81BD">
                    <a:lumMod val="50000"/>
                    <a:alpha val="40000"/>
                  </a:srgbClr>
                </a:gs>
              </a:gsLst>
              <a:lin ang="2700000" scaled="1"/>
              <a:tileRect/>
            </a:gradFill>
            <a:ln w="9525" cap="flat" cmpd="sng" algn="ctr">
              <a:solidFill>
                <a:srgbClr val="8EB4E3"/>
              </a:solid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nchorCtr="0"/>
            <a:lstStyle/>
            <a:p>
              <a:pPr algn="ctr"/>
              <a:endParaRPr lang="zh-CN" altLang="en-US" sz="2800" b="1" dirty="0">
                <a:solidFill>
                  <a:schemeClr val="bg1"/>
                </a:solidFill>
                <a:latin typeface="+mn-ea"/>
                <a:cs typeface="Arial" pitchFamily="34" charset="0"/>
              </a:endParaRPr>
            </a:p>
          </p:txBody>
        </p:sp>
        <p:sp>
          <p:nvSpPr>
            <p:cNvPr id="89" name="矩形 88"/>
            <p:cNvSpPr/>
            <p:nvPr/>
          </p:nvSpPr>
          <p:spPr>
            <a:xfrm>
              <a:off x="1209431" y="5537317"/>
              <a:ext cx="800219" cy="276999"/>
            </a:xfrm>
            <a:prstGeom prst="rect">
              <a:avLst/>
            </a:prstGeom>
          </p:spPr>
          <p:txBody>
            <a:bodyPr wrap="none">
              <a:spAutoFit/>
            </a:bodyPr>
            <a:lstStyle/>
            <a:p>
              <a:r>
                <a:rPr lang="zh-CN" altLang="en-US" sz="1200" dirty="0">
                  <a:solidFill>
                    <a:schemeClr val="bg1"/>
                  </a:solidFill>
                  <a:latin typeface="+mn-ea"/>
                </a:rPr>
                <a:t>开放数据</a:t>
              </a:r>
            </a:p>
          </p:txBody>
        </p:sp>
        <p:sp>
          <p:nvSpPr>
            <p:cNvPr id="90" name="矩形 89"/>
            <p:cNvSpPr/>
            <p:nvPr/>
          </p:nvSpPr>
          <p:spPr>
            <a:xfrm>
              <a:off x="2350803" y="5551798"/>
              <a:ext cx="800219" cy="276999"/>
            </a:xfrm>
            <a:prstGeom prst="rect">
              <a:avLst/>
            </a:prstGeom>
          </p:spPr>
          <p:txBody>
            <a:bodyPr wrap="none">
              <a:spAutoFit/>
            </a:bodyPr>
            <a:lstStyle/>
            <a:p>
              <a:r>
                <a:rPr lang="zh-CN" altLang="en-US" sz="1200" dirty="0">
                  <a:solidFill>
                    <a:schemeClr val="bg1"/>
                  </a:solidFill>
                  <a:latin typeface="+mn-ea"/>
                </a:rPr>
                <a:t>秘密数据</a:t>
              </a:r>
            </a:p>
          </p:txBody>
        </p:sp>
        <p:sp>
          <p:nvSpPr>
            <p:cNvPr id="91" name="矩形 90"/>
            <p:cNvSpPr/>
            <p:nvPr/>
          </p:nvSpPr>
          <p:spPr>
            <a:xfrm>
              <a:off x="3450369" y="5546743"/>
              <a:ext cx="800219" cy="276999"/>
            </a:xfrm>
            <a:prstGeom prst="rect">
              <a:avLst/>
            </a:prstGeom>
          </p:spPr>
          <p:txBody>
            <a:bodyPr wrap="none">
              <a:spAutoFit/>
            </a:bodyPr>
            <a:lstStyle/>
            <a:p>
              <a:pPr algn="ctr"/>
              <a:r>
                <a:rPr lang="zh-CN" altLang="en-US" sz="1200" dirty="0">
                  <a:solidFill>
                    <a:srgbClr val="FFFFFF"/>
                  </a:solidFill>
                  <a:latin typeface="+mn-ea"/>
                  <a:cs typeface="Arial" pitchFamily="34" charset="0"/>
                  <a:sym typeface="Arial" pitchFamily="34" charset="0"/>
                </a:rPr>
                <a:t>机密数据</a:t>
              </a:r>
              <a:endParaRPr lang="zh-CN" altLang="en-US" sz="1200" dirty="0">
                <a:solidFill>
                  <a:schemeClr val="bg1"/>
                </a:solidFill>
                <a:latin typeface="+mn-ea"/>
              </a:endParaRPr>
            </a:p>
          </p:txBody>
        </p:sp>
        <p:sp>
          <p:nvSpPr>
            <p:cNvPr id="92" name="矩形 91"/>
            <p:cNvSpPr/>
            <p:nvPr/>
          </p:nvSpPr>
          <p:spPr>
            <a:xfrm>
              <a:off x="4711502" y="5530366"/>
              <a:ext cx="800219" cy="276999"/>
            </a:xfrm>
            <a:prstGeom prst="rect">
              <a:avLst/>
            </a:prstGeom>
          </p:spPr>
          <p:txBody>
            <a:bodyPr wrap="none">
              <a:spAutoFit/>
            </a:bodyPr>
            <a:lstStyle/>
            <a:p>
              <a:pPr algn="ctr"/>
              <a:r>
                <a:rPr lang="zh-CN" altLang="en-US" sz="1200" dirty="0">
                  <a:solidFill>
                    <a:schemeClr val="bg1"/>
                  </a:solidFill>
                  <a:latin typeface="+mn-ea"/>
                </a:rPr>
                <a:t>绝密数据</a:t>
              </a:r>
            </a:p>
          </p:txBody>
        </p:sp>
        <p:sp>
          <p:nvSpPr>
            <p:cNvPr id="93" name="流程图: 磁盘 92"/>
            <p:cNvSpPr/>
            <p:nvPr/>
          </p:nvSpPr>
          <p:spPr>
            <a:xfrm>
              <a:off x="5602735" y="1878823"/>
              <a:ext cx="625379" cy="397968"/>
            </a:xfrm>
            <a:prstGeom prst="flowChartMagneticDisk">
              <a:avLst/>
            </a:prstGeom>
            <a:noFill/>
            <a:ln w="31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94" name="椭圆 93"/>
            <p:cNvSpPr/>
            <p:nvPr/>
          </p:nvSpPr>
          <p:spPr>
            <a:xfrm>
              <a:off x="5866960" y="2018190"/>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95" name="文本框 94"/>
            <p:cNvSpPr txBox="1"/>
            <p:nvPr/>
          </p:nvSpPr>
          <p:spPr>
            <a:xfrm>
              <a:off x="948048" y="1659163"/>
              <a:ext cx="877163" cy="369332"/>
            </a:xfrm>
            <a:prstGeom prst="rect">
              <a:avLst/>
            </a:prstGeom>
            <a:noFill/>
          </p:spPr>
          <p:txBody>
            <a:bodyPr wrap="none" rtlCol="0">
              <a:spAutoFit/>
            </a:bodyPr>
            <a:lstStyle/>
            <a:p>
              <a:r>
                <a:rPr lang="zh-CN" altLang="en-US" sz="1800" dirty="0">
                  <a:solidFill>
                    <a:schemeClr val="bg1"/>
                  </a:solidFill>
                  <a:latin typeface="+mn-ea"/>
                  <a:cs typeface="Arial" pitchFamily="34" charset="0"/>
                </a:rPr>
                <a:t>应用层</a:t>
              </a:r>
            </a:p>
          </p:txBody>
        </p:sp>
        <p:sp>
          <p:nvSpPr>
            <p:cNvPr id="96" name="圆角矩形 95"/>
            <p:cNvSpPr/>
            <p:nvPr/>
          </p:nvSpPr>
          <p:spPr>
            <a:xfrm>
              <a:off x="3332035" y="1659163"/>
              <a:ext cx="1080000" cy="596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50" dirty="0">
                  <a:solidFill>
                    <a:schemeClr val="bg1"/>
                  </a:solidFill>
                  <a:latin typeface="+mn-ea"/>
                  <a:cs typeface="Arial" pitchFamily="34" charset="0"/>
                </a:rPr>
                <a:t>数据处理进程</a:t>
              </a:r>
              <a:endParaRPr lang="en-US" altLang="zh-CN" sz="1050" dirty="0">
                <a:solidFill>
                  <a:schemeClr val="bg1"/>
                </a:solidFill>
                <a:latin typeface="+mn-ea"/>
                <a:cs typeface="Arial" pitchFamily="34" charset="0"/>
              </a:endParaRPr>
            </a:p>
          </p:txBody>
        </p:sp>
        <p:sp>
          <p:nvSpPr>
            <p:cNvPr id="97" name="圆角矩形 96"/>
            <p:cNvSpPr/>
            <p:nvPr/>
          </p:nvSpPr>
          <p:spPr>
            <a:xfrm>
              <a:off x="4470047" y="1657131"/>
              <a:ext cx="1080000" cy="59610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1050" dirty="0">
                  <a:solidFill>
                    <a:schemeClr val="bg1"/>
                  </a:solidFill>
                  <a:latin typeface="+mn-ea"/>
                  <a:cs typeface="Arial" pitchFamily="34" charset="0"/>
                </a:rPr>
                <a:t>数据处理进程</a:t>
              </a:r>
              <a:endParaRPr lang="en-US" altLang="zh-CN" sz="1050" dirty="0">
                <a:solidFill>
                  <a:schemeClr val="bg1"/>
                </a:solidFill>
                <a:latin typeface="+mn-ea"/>
                <a:cs typeface="Arial" pitchFamily="34" charset="0"/>
              </a:endParaRPr>
            </a:p>
          </p:txBody>
        </p:sp>
        <p:cxnSp>
          <p:nvCxnSpPr>
            <p:cNvPr id="98" name="曲线连接符 97"/>
            <p:cNvCxnSpPr>
              <a:endCxn id="94" idx="0"/>
            </p:cNvCxnSpPr>
            <p:nvPr/>
          </p:nvCxnSpPr>
          <p:spPr>
            <a:xfrm>
              <a:off x="5602735" y="1878823"/>
              <a:ext cx="354225" cy="139367"/>
            </a:xfrm>
            <a:prstGeom prst="curvedConnector2">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706769" y="4823582"/>
              <a:ext cx="825867" cy="246221"/>
            </a:xfrm>
            <a:prstGeom prst="rect">
              <a:avLst/>
            </a:prstGeom>
            <a:noFill/>
          </p:spPr>
          <p:txBody>
            <a:bodyPr wrap="none" rtlCol="0">
              <a:spAutoFit/>
            </a:bodyPr>
            <a:lstStyle/>
            <a:p>
              <a:r>
                <a:rPr lang="zh-CN" altLang="en-US" sz="1000" dirty="0">
                  <a:solidFill>
                    <a:schemeClr val="bg1"/>
                  </a:solidFill>
                  <a:latin typeface="+mn-ea"/>
                </a:rPr>
                <a:t>本地数据库</a:t>
              </a:r>
            </a:p>
          </p:txBody>
        </p:sp>
        <p:sp>
          <p:nvSpPr>
            <p:cNvPr id="100" name="文本框 99"/>
            <p:cNvSpPr txBox="1"/>
            <p:nvPr/>
          </p:nvSpPr>
          <p:spPr>
            <a:xfrm>
              <a:off x="2833241" y="4832790"/>
              <a:ext cx="825867" cy="246221"/>
            </a:xfrm>
            <a:prstGeom prst="rect">
              <a:avLst/>
            </a:prstGeom>
            <a:noFill/>
          </p:spPr>
          <p:txBody>
            <a:bodyPr wrap="none" rtlCol="0">
              <a:spAutoFit/>
            </a:bodyPr>
            <a:lstStyle/>
            <a:p>
              <a:r>
                <a:rPr lang="zh-CN" altLang="en-US" sz="1000" dirty="0">
                  <a:solidFill>
                    <a:schemeClr val="bg1"/>
                  </a:solidFill>
                  <a:latin typeface="+mn-ea"/>
                </a:rPr>
                <a:t>本地数据库</a:t>
              </a:r>
            </a:p>
          </p:txBody>
        </p:sp>
        <p:sp>
          <p:nvSpPr>
            <p:cNvPr id="101" name="文本框 100"/>
            <p:cNvSpPr txBox="1"/>
            <p:nvPr/>
          </p:nvSpPr>
          <p:spPr>
            <a:xfrm>
              <a:off x="4031379" y="4832791"/>
              <a:ext cx="825867" cy="246221"/>
            </a:xfrm>
            <a:prstGeom prst="rect">
              <a:avLst/>
            </a:prstGeom>
            <a:noFill/>
          </p:spPr>
          <p:txBody>
            <a:bodyPr wrap="none" rtlCol="0">
              <a:spAutoFit/>
            </a:bodyPr>
            <a:lstStyle/>
            <a:p>
              <a:r>
                <a:rPr lang="zh-CN" altLang="en-US" sz="1000" dirty="0">
                  <a:solidFill>
                    <a:schemeClr val="bg1"/>
                  </a:solidFill>
                  <a:latin typeface="+mn-ea"/>
                </a:rPr>
                <a:t>本地数据库</a:t>
              </a:r>
            </a:p>
          </p:txBody>
        </p:sp>
        <p:sp>
          <p:nvSpPr>
            <p:cNvPr id="102" name="文本框 101"/>
            <p:cNvSpPr txBox="1"/>
            <p:nvPr/>
          </p:nvSpPr>
          <p:spPr>
            <a:xfrm>
              <a:off x="5375079" y="2333157"/>
              <a:ext cx="1210588" cy="246221"/>
            </a:xfrm>
            <a:prstGeom prst="rect">
              <a:avLst/>
            </a:prstGeom>
            <a:noFill/>
          </p:spPr>
          <p:txBody>
            <a:bodyPr wrap="none" rtlCol="0">
              <a:spAutoFit/>
            </a:bodyPr>
            <a:lstStyle/>
            <a:p>
              <a:r>
                <a:rPr lang="zh-CN" altLang="en-US" sz="1000" dirty="0">
                  <a:solidFill>
                    <a:schemeClr val="bg1"/>
                  </a:solidFill>
                  <a:latin typeface="+mn-ea"/>
                </a:rPr>
                <a:t>第三方应用数据库</a:t>
              </a:r>
            </a:p>
          </p:txBody>
        </p:sp>
        <p:sp>
          <p:nvSpPr>
            <p:cNvPr id="103" name="椭圆 102"/>
            <p:cNvSpPr/>
            <p:nvPr/>
          </p:nvSpPr>
          <p:spPr>
            <a:xfrm>
              <a:off x="1560107" y="3613517"/>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04" name="椭圆 103"/>
            <p:cNvSpPr/>
            <p:nvPr/>
          </p:nvSpPr>
          <p:spPr>
            <a:xfrm>
              <a:off x="2677227" y="3639403"/>
              <a:ext cx="180000" cy="18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05" name="椭圆 104"/>
            <p:cNvSpPr/>
            <p:nvPr/>
          </p:nvSpPr>
          <p:spPr>
            <a:xfrm>
              <a:off x="3793331" y="2091211"/>
              <a:ext cx="180000" cy="1800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106" name="椭圆 105"/>
            <p:cNvSpPr/>
            <p:nvPr/>
          </p:nvSpPr>
          <p:spPr>
            <a:xfrm>
              <a:off x="4909475" y="2091211"/>
              <a:ext cx="180000" cy="18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cxnSp>
          <p:nvCxnSpPr>
            <p:cNvPr id="107" name="曲线连接符 106"/>
            <p:cNvCxnSpPr/>
            <p:nvPr/>
          </p:nvCxnSpPr>
          <p:spPr>
            <a:xfrm rot="16200000" flipH="1">
              <a:off x="3845907" y="3861407"/>
              <a:ext cx="637500" cy="553491"/>
            </a:xfrm>
            <a:prstGeom prst="curvedConnector3">
              <a:avLst>
                <a:gd name="adj1" fmla="val 50000"/>
              </a:avLst>
            </a:prstGeom>
            <a:ln w="1905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10" name="矩形 109"/>
          <p:cNvSpPr/>
          <p:nvPr/>
        </p:nvSpPr>
        <p:spPr>
          <a:xfrm>
            <a:off x="1582801" y="2048278"/>
            <a:ext cx="10684023" cy="4788097"/>
          </a:xfrm>
          <a:prstGeom prst="rect">
            <a:avLst/>
          </a:prstGeom>
          <a:gradFill flip="none" rotWithShape="1">
            <a:gsLst>
              <a:gs pos="0">
                <a:schemeClr val="bg1">
                  <a:lumMod val="85000"/>
                  <a:alpha val="0"/>
                </a:schemeClr>
              </a:gs>
              <a:gs pos="29000">
                <a:schemeClr val="tx1">
                  <a:alpha val="52000"/>
                </a:schemeClr>
              </a:gs>
              <a:gs pos="40000">
                <a:schemeClr val="tx1">
                  <a:alpha val="79000"/>
                </a:schemeClr>
              </a:gs>
              <a:gs pos="53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1"/>
          </a:p>
        </p:txBody>
      </p:sp>
      <p:sp>
        <p:nvSpPr>
          <p:cNvPr id="49" name="矩形 48">
            <a:extLst>
              <a:ext uri="{FF2B5EF4-FFF2-40B4-BE49-F238E27FC236}">
                <a16:creationId xmlns:a16="http://schemas.microsoft.com/office/drawing/2014/main" id="{0AE728FC-5845-4187-BF81-F035E7676F08}"/>
              </a:ext>
            </a:extLst>
          </p:cNvPr>
          <p:cNvSpPr/>
          <p:nvPr/>
        </p:nvSpPr>
        <p:spPr>
          <a:xfrm>
            <a:off x="7321723" y="1796681"/>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无平台</a:t>
            </a:r>
          </a:p>
        </p:txBody>
      </p:sp>
      <p:cxnSp>
        <p:nvCxnSpPr>
          <p:cNvPr id="53" name="直接连接符 52"/>
          <p:cNvCxnSpPr/>
          <p:nvPr/>
        </p:nvCxnSpPr>
        <p:spPr>
          <a:xfrm>
            <a:off x="8979534" y="1989634"/>
            <a:ext cx="0" cy="460851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0AE728FC-5845-4187-BF81-F035E7676F08}"/>
              </a:ext>
            </a:extLst>
          </p:cNvPr>
          <p:cNvSpPr/>
          <p:nvPr/>
        </p:nvSpPr>
        <p:spPr>
          <a:xfrm>
            <a:off x="4441403" y="2511550"/>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200" b="1" dirty="0">
                <a:solidFill>
                  <a:srgbClr val="FFC000"/>
                </a:solidFill>
                <a:latin typeface="+mn-ea"/>
                <a:cs typeface="Arial" pitchFamily="34" charset="0"/>
              </a:rPr>
              <a:t>认证与传输安全</a:t>
            </a:r>
            <a:endParaRPr lang="zh-CN" altLang="en-US" sz="1400" dirty="0">
              <a:solidFill>
                <a:srgbClr val="FFC000"/>
              </a:solidFill>
              <a:latin typeface="+mn-ea"/>
              <a:cs typeface="Arial" pitchFamily="34" charset="0"/>
            </a:endParaRPr>
          </a:p>
        </p:txBody>
      </p:sp>
      <p:sp>
        <p:nvSpPr>
          <p:cNvPr id="51" name="矩形 50">
            <a:extLst>
              <a:ext uri="{FF2B5EF4-FFF2-40B4-BE49-F238E27FC236}">
                <a16:creationId xmlns:a16="http://schemas.microsoft.com/office/drawing/2014/main" id="{0AE728FC-5845-4187-BF81-F035E7676F08}"/>
              </a:ext>
            </a:extLst>
          </p:cNvPr>
          <p:cNvSpPr/>
          <p:nvPr/>
        </p:nvSpPr>
        <p:spPr>
          <a:xfrm>
            <a:off x="6831003" y="2544698"/>
            <a:ext cx="2073273"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设备应用协商安全认证机制依赖厂家水准</a:t>
            </a:r>
          </a:p>
        </p:txBody>
      </p:sp>
      <p:sp>
        <p:nvSpPr>
          <p:cNvPr id="52" name="矩形 51">
            <a:extLst>
              <a:ext uri="{FF2B5EF4-FFF2-40B4-BE49-F238E27FC236}">
                <a16:creationId xmlns:a16="http://schemas.microsoft.com/office/drawing/2014/main" id="{0AE728FC-5845-4187-BF81-F035E7676F08}"/>
              </a:ext>
            </a:extLst>
          </p:cNvPr>
          <p:cNvSpPr/>
          <p:nvPr/>
        </p:nvSpPr>
        <p:spPr>
          <a:xfrm>
            <a:off x="9000999" y="2544698"/>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t>提供电信级的安全传输通道和可信的接入，并对关键的接口提供证书</a:t>
            </a:r>
            <a:r>
              <a:rPr lang="en-US" altLang="zh-CN" sz="1400" dirty="0"/>
              <a:t>+</a:t>
            </a:r>
            <a:r>
              <a:rPr lang="zh-CN" altLang="en-US" sz="1400" dirty="0"/>
              <a:t>密码或短信</a:t>
            </a:r>
            <a:r>
              <a:rPr lang="en-US" altLang="zh-CN" sz="1400" dirty="0"/>
              <a:t>+</a:t>
            </a:r>
            <a:r>
              <a:rPr lang="zh-CN" altLang="en-US" sz="1400" dirty="0"/>
              <a:t>密码的双因认证，确保通信安全</a:t>
            </a:r>
            <a:endParaRPr lang="en-US" altLang="zh-CN" sz="1400" dirty="0"/>
          </a:p>
        </p:txBody>
      </p:sp>
      <p:sp>
        <p:nvSpPr>
          <p:cNvPr id="46" name="矩形 45">
            <a:extLst>
              <a:ext uri="{FF2B5EF4-FFF2-40B4-BE49-F238E27FC236}">
                <a16:creationId xmlns:a16="http://schemas.microsoft.com/office/drawing/2014/main" id="{0AE728FC-5845-4187-BF81-F035E7676F08}"/>
              </a:ext>
            </a:extLst>
          </p:cNvPr>
          <p:cNvSpPr/>
          <p:nvPr/>
        </p:nvSpPr>
        <p:spPr>
          <a:xfrm>
            <a:off x="4441403" y="4033853"/>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gn="ctr">
              <a:lnSpc>
                <a:spcPct val="120000"/>
              </a:lnSpc>
            </a:pPr>
            <a:r>
              <a:rPr lang="zh-CN" altLang="en-US" sz="2200" b="1" dirty="0">
                <a:solidFill>
                  <a:srgbClr val="FFC000"/>
                </a:solidFill>
                <a:latin typeface="+mn-ea"/>
                <a:cs typeface="Arial" pitchFamily="34" charset="0"/>
              </a:rPr>
              <a:t>基于大数据分析的智能安全监测</a:t>
            </a:r>
          </a:p>
        </p:txBody>
      </p:sp>
      <p:sp>
        <p:nvSpPr>
          <p:cNvPr id="61" name="矩形 60">
            <a:extLst>
              <a:ext uri="{FF2B5EF4-FFF2-40B4-BE49-F238E27FC236}">
                <a16:creationId xmlns:a16="http://schemas.microsoft.com/office/drawing/2014/main" id="{0AE728FC-5845-4187-BF81-F035E7676F08}"/>
              </a:ext>
            </a:extLst>
          </p:cNvPr>
          <p:cNvSpPr/>
          <p:nvPr/>
        </p:nvSpPr>
        <p:spPr>
          <a:xfrm>
            <a:off x="9000999" y="4033853"/>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t>平台</a:t>
            </a:r>
            <a:r>
              <a:rPr lang="zh-CN" altLang="en-US" sz="1400" dirty="0">
                <a:solidFill>
                  <a:schemeClr val="bg1"/>
                </a:solidFill>
              </a:rPr>
              <a:t>提供丰富的异常行为检测、多维的关联分析和评估能力；行为异常终端主动隔离</a:t>
            </a:r>
            <a:endParaRPr lang="zh-CN" altLang="en-US" sz="1400" dirty="0">
              <a:solidFill>
                <a:schemeClr val="bg1"/>
              </a:solidFill>
              <a:latin typeface="+mn-ea"/>
              <a:cs typeface="Arial" pitchFamily="34" charset="0"/>
            </a:endParaRPr>
          </a:p>
        </p:txBody>
      </p:sp>
      <p:sp>
        <p:nvSpPr>
          <p:cNvPr id="62" name="矩形 61">
            <a:extLst>
              <a:ext uri="{FF2B5EF4-FFF2-40B4-BE49-F238E27FC236}">
                <a16:creationId xmlns:a16="http://schemas.microsoft.com/office/drawing/2014/main" id="{0AE728FC-5845-4187-BF81-F035E7676F08}"/>
              </a:ext>
            </a:extLst>
          </p:cNvPr>
          <p:cNvSpPr/>
          <p:nvPr/>
        </p:nvSpPr>
        <p:spPr>
          <a:xfrm>
            <a:off x="6831003" y="4033853"/>
            <a:ext cx="2073273"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被动防御</a:t>
            </a:r>
            <a:r>
              <a:rPr lang="en-US" altLang="zh-CN" sz="1400" dirty="0" err="1">
                <a:solidFill>
                  <a:schemeClr val="bg1"/>
                </a:solidFill>
                <a:latin typeface="+mn-ea"/>
                <a:cs typeface="Arial" pitchFamily="34" charset="0"/>
              </a:rPr>
              <a:t>DDoS</a:t>
            </a:r>
            <a:r>
              <a:rPr lang="zh-CN" altLang="en-US" sz="1400" dirty="0">
                <a:solidFill>
                  <a:schemeClr val="bg1"/>
                </a:solidFill>
                <a:latin typeface="+mn-ea"/>
                <a:cs typeface="Arial" pitchFamily="34" charset="0"/>
              </a:rPr>
              <a:t>类攻击，对被劫持设备缺乏分析、防护手段</a:t>
            </a:r>
          </a:p>
        </p:txBody>
      </p:sp>
      <p:sp>
        <p:nvSpPr>
          <p:cNvPr id="48" name="矩形 47">
            <a:extLst>
              <a:ext uri="{FF2B5EF4-FFF2-40B4-BE49-F238E27FC236}">
                <a16:creationId xmlns:a16="http://schemas.microsoft.com/office/drawing/2014/main" id="{0AE728FC-5845-4187-BF81-F035E7676F08}"/>
              </a:ext>
            </a:extLst>
          </p:cNvPr>
          <p:cNvSpPr/>
          <p:nvPr/>
        </p:nvSpPr>
        <p:spPr>
          <a:xfrm>
            <a:off x="4441403" y="5556716"/>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gn="ctr">
              <a:lnSpc>
                <a:spcPct val="120000"/>
              </a:lnSpc>
            </a:pPr>
            <a:r>
              <a:rPr lang="zh-CN" altLang="en-US" sz="2200" b="1" dirty="0">
                <a:solidFill>
                  <a:srgbClr val="FFC000"/>
                </a:solidFill>
                <a:latin typeface="+mn-ea"/>
                <a:cs typeface="Arial" pitchFamily="34" charset="0"/>
              </a:rPr>
              <a:t>数据隐私掌控</a:t>
            </a:r>
            <a:endParaRPr lang="en-US" altLang="zh-CN" sz="2200" b="1" dirty="0">
              <a:solidFill>
                <a:srgbClr val="FFC000"/>
              </a:solidFill>
              <a:latin typeface="+mn-ea"/>
              <a:cs typeface="Arial" pitchFamily="34" charset="0"/>
            </a:endParaRPr>
          </a:p>
        </p:txBody>
      </p:sp>
      <p:sp>
        <p:nvSpPr>
          <p:cNvPr id="57" name="矩形 56">
            <a:extLst>
              <a:ext uri="{FF2B5EF4-FFF2-40B4-BE49-F238E27FC236}">
                <a16:creationId xmlns:a16="http://schemas.microsoft.com/office/drawing/2014/main" id="{0AE728FC-5845-4187-BF81-F035E7676F08}"/>
              </a:ext>
            </a:extLst>
          </p:cNvPr>
          <p:cNvSpPr/>
          <p:nvPr/>
        </p:nvSpPr>
        <p:spPr>
          <a:xfrm>
            <a:off x="9000999" y="5518026"/>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多租户用户数据隔离；全透传；无授权、不访问；用户数据解析策略随客户需求而定（是否解析、是否存储）。无数据隐私风险</a:t>
            </a:r>
          </a:p>
        </p:txBody>
      </p:sp>
      <p:sp>
        <p:nvSpPr>
          <p:cNvPr id="58" name="矩形 57">
            <a:extLst>
              <a:ext uri="{FF2B5EF4-FFF2-40B4-BE49-F238E27FC236}">
                <a16:creationId xmlns:a16="http://schemas.microsoft.com/office/drawing/2014/main" id="{0AE728FC-5845-4187-BF81-F035E7676F08}"/>
              </a:ext>
            </a:extLst>
          </p:cNvPr>
          <p:cNvSpPr/>
          <p:nvPr/>
        </p:nvSpPr>
        <p:spPr>
          <a:xfrm>
            <a:off x="6831003" y="5518026"/>
            <a:ext cx="2073273"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gn="ctr">
              <a:lnSpc>
                <a:spcPct val="120000"/>
              </a:lnSpc>
            </a:pPr>
            <a:r>
              <a:rPr lang="en-US" altLang="zh-CN" sz="1400" dirty="0">
                <a:solidFill>
                  <a:schemeClr val="bg1"/>
                </a:solidFill>
                <a:latin typeface="+mn-ea"/>
                <a:cs typeface="Arial" pitchFamily="34" charset="0"/>
              </a:rPr>
              <a:t>---</a:t>
            </a:r>
            <a:endParaRPr lang="zh-CN" altLang="en-US" sz="1400" dirty="0">
              <a:solidFill>
                <a:schemeClr val="bg1"/>
              </a:solidFill>
              <a:latin typeface="+mn-ea"/>
              <a:cs typeface="Arial" pitchFamily="34" charset="0"/>
            </a:endParaRPr>
          </a:p>
        </p:txBody>
      </p:sp>
      <p:pic>
        <p:nvPicPr>
          <p:cNvPr id="112" name="Picture 2"/>
          <p:cNvPicPr>
            <a:picLocks noChangeAspect="1" noChangeArrowheads="1"/>
          </p:cNvPicPr>
          <p:nvPr/>
        </p:nvPicPr>
        <p:blipFill>
          <a:blip r:embed="rId4" cstate="print"/>
          <a:srcRect/>
          <a:stretch>
            <a:fillRect/>
          </a:stretch>
        </p:blipFill>
        <p:spPr bwMode="auto">
          <a:xfrm>
            <a:off x="751573" y="5753726"/>
            <a:ext cx="971027" cy="5511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3" name="Picture 3"/>
          <p:cNvPicPr>
            <a:picLocks noChangeAspect="1" noChangeArrowheads="1"/>
          </p:cNvPicPr>
          <p:nvPr/>
        </p:nvPicPr>
        <p:blipFill>
          <a:blip r:embed="rId5" cstate="print"/>
          <a:srcRect/>
          <a:stretch>
            <a:fillRect/>
          </a:stretch>
        </p:blipFill>
        <p:spPr bwMode="auto">
          <a:xfrm>
            <a:off x="1813582" y="5744463"/>
            <a:ext cx="1669344" cy="579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4" name="矩形 113">
            <a:extLst>
              <a:ext uri="{FF2B5EF4-FFF2-40B4-BE49-F238E27FC236}">
                <a16:creationId xmlns:a16="http://schemas.microsoft.com/office/drawing/2014/main" id="{0AE728FC-5845-4187-BF81-F035E7676F08}"/>
              </a:ext>
            </a:extLst>
          </p:cNvPr>
          <p:cNvSpPr/>
          <p:nvPr/>
        </p:nvSpPr>
        <p:spPr>
          <a:xfrm>
            <a:off x="220124" y="6474950"/>
            <a:ext cx="4437303" cy="267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注：平台已通过欧洲两大数据隐私安全测试认证</a:t>
            </a:r>
          </a:p>
        </p:txBody>
      </p:sp>
      <p:sp>
        <p:nvSpPr>
          <p:cNvPr id="122" name="矩形 121">
            <a:extLst>
              <a:ext uri="{FF2B5EF4-FFF2-40B4-BE49-F238E27FC236}">
                <a16:creationId xmlns:a16="http://schemas.microsoft.com/office/drawing/2014/main" id="{68A76FF0-B68B-4C74-A2D0-D5CD4B750548}"/>
              </a:ext>
            </a:extLst>
          </p:cNvPr>
          <p:cNvSpPr/>
          <p:nvPr/>
        </p:nvSpPr>
        <p:spPr>
          <a:xfrm>
            <a:off x="10186774" y="1790710"/>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电信平台</a:t>
            </a:r>
          </a:p>
        </p:txBody>
      </p:sp>
      <p:grpSp>
        <p:nvGrpSpPr>
          <p:cNvPr id="108" name="组合 31">
            <a:extLst>
              <a:ext uri="{FF2B5EF4-FFF2-40B4-BE49-F238E27FC236}">
                <a16:creationId xmlns:a16="http://schemas.microsoft.com/office/drawing/2014/main" id="{6A8A9B14-84B7-4165-AD7D-50E5F13E1757}"/>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109" name="Picture 4" descr="C:\Users\Shi Xuebao\Desktop\平面处理\logo2.png">
              <a:extLst>
                <a:ext uri="{FF2B5EF4-FFF2-40B4-BE49-F238E27FC236}">
                  <a16:creationId xmlns:a16="http://schemas.microsoft.com/office/drawing/2014/main" id="{76C86840-E8C2-4545-BC23-E96B851EBEDC}"/>
                </a:ext>
              </a:extLst>
            </p:cNvPr>
            <p:cNvPicPr>
              <a:picLocks noChangeAspect="1" noChangeArrowheads="1"/>
            </p:cNvPicPr>
            <p:nvPr/>
          </p:nvPicPr>
          <p:blipFill>
            <a:blip r:embed="rId6" cstate="print"/>
            <a:srcRect/>
            <a:stretch>
              <a:fillRect/>
            </a:stretch>
          </p:blipFill>
          <p:spPr bwMode="auto">
            <a:xfrm>
              <a:off x="112713" y="122238"/>
              <a:ext cx="1152525" cy="581025"/>
            </a:xfrm>
            <a:prstGeom prst="rect">
              <a:avLst/>
            </a:prstGeom>
            <a:noFill/>
            <a:ln w="9525">
              <a:noFill/>
              <a:miter lim="800000"/>
              <a:headEnd/>
              <a:tailEnd/>
            </a:ln>
          </p:spPr>
        </p:pic>
        <p:cxnSp>
          <p:nvCxnSpPr>
            <p:cNvPr id="111" name="直接连接符 8">
              <a:extLst>
                <a:ext uri="{FF2B5EF4-FFF2-40B4-BE49-F238E27FC236}">
                  <a16:creationId xmlns:a16="http://schemas.microsoft.com/office/drawing/2014/main" id="{2B31A80B-2942-40AB-B8C4-D8F98D9496E6}"/>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15" name="直接连接符 9">
              <a:extLst>
                <a:ext uri="{FF2B5EF4-FFF2-40B4-BE49-F238E27FC236}">
                  <a16:creationId xmlns:a16="http://schemas.microsoft.com/office/drawing/2014/main" id="{2704E2A7-DA68-4FB5-BED1-F9A2B4EC694E}"/>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116" name="直接连接符 10">
              <a:extLst>
                <a:ext uri="{FF2B5EF4-FFF2-40B4-BE49-F238E27FC236}">
                  <a16:creationId xmlns:a16="http://schemas.microsoft.com/office/drawing/2014/main" id="{4FE9613A-FE87-47AD-B906-C1DC7D1AF006}"/>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2940619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rcRect l="15347"/>
          <a:stretch/>
        </p:blipFill>
        <p:spPr>
          <a:xfrm>
            <a:off x="704160" y="2412813"/>
            <a:ext cx="10505995" cy="4095494"/>
          </a:xfrm>
          <a:prstGeom prst="rect">
            <a:avLst/>
          </a:prstGeom>
          <a:noFill/>
        </p:spPr>
      </p:pic>
      <p:sp>
        <p:nvSpPr>
          <p:cNvPr id="10" name="矩形 9"/>
          <p:cNvSpPr/>
          <p:nvPr/>
        </p:nvSpPr>
        <p:spPr>
          <a:xfrm>
            <a:off x="-138327" y="-242614"/>
            <a:ext cx="12404219" cy="7127463"/>
          </a:xfrm>
          <a:prstGeom prst="rect">
            <a:avLst/>
          </a:prstGeom>
          <a:gradFill flip="none" rotWithShape="1">
            <a:gsLst>
              <a:gs pos="14000">
                <a:schemeClr val="tx1"/>
              </a:gs>
              <a:gs pos="86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rtlCol="0" anchor="ctr"/>
          <a:lstStyle/>
          <a:p>
            <a:pPr algn="ctr"/>
            <a:endParaRPr lang="zh-CN" altLang="en-US" sz="1200" dirty="0"/>
          </a:p>
        </p:txBody>
      </p:sp>
      <p:sp>
        <p:nvSpPr>
          <p:cNvPr id="19" name="标题 20"/>
          <p:cNvSpPr txBox="1">
            <a:spLocks/>
          </p:cNvSpPr>
          <p:nvPr/>
        </p:nvSpPr>
        <p:spPr>
          <a:xfrm>
            <a:off x="669037" y="333450"/>
            <a:ext cx="11343308" cy="779055"/>
          </a:xfrm>
          <a:prstGeom prst="rect">
            <a:avLst/>
          </a:prstGeom>
        </p:spPr>
        <p:txBody>
          <a:bodyPr vert="horz" lIns="121936" tIns="60968" rIns="121936" bIns="60968" rtlCol="0" anchor="ctr">
            <a:noAutofit/>
          </a:bodyPr>
          <a:lstStyle>
            <a:lvl1pPr marL="0" marR="0" indent="0" algn="l" defTabSz="1219362" rtl="0" eaLnBrk="1" fontAlgn="auto" latinLnBrk="0" hangingPunct="1">
              <a:lnSpc>
                <a:spcPct val="100000"/>
              </a:lnSpc>
              <a:spcBef>
                <a:spcPct val="0"/>
              </a:spcBef>
              <a:spcAft>
                <a:spcPts val="0"/>
              </a:spcAft>
              <a:buClrTx/>
              <a:buSzTx/>
              <a:buFontTx/>
              <a:buNone/>
              <a:tabLst/>
              <a:defRPr sz="3600" b="0" kern="1200" baseline="0">
                <a:solidFill>
                  <a:schemeClr val="bg1">
                    <a:lumMod val="85000"/>
                  </a:schemeClr>
                </a:solidFill>
                <a:latin typeface="+mj-lt"/>
                <a:ea typeface="+mj-ea"/>
                <a:cs typeface="+mj-cs"/>
              </a:defRPr>
            </a:lvl1pPr>
          </a:lstStyle>
          <a:p>
            <a:r>
              <a:rPr lang="zh-CN" altLang="en-US" sz="3601" b="1" dirty="0"/>
              <a:t>多协议适配，不同类型终端快速接入</a:t>
            </a:r>
          </a:p>
        </p:txBody>
      </p:sp>
      <p:sp>
        <p:nvSpPr>
          <p:cNvPr id="24" name="文本框 23"/>
          <p:cNvSpPr txBox="1"/>
          <p:nvPr/>
        </p:nvSpPr>
        <p:spPr>
          <a:xfrm>
            <a:off x="800828" y="1269554"/>
            <a:ext cx="10985391" cy="400108"/>
          </a:xfrm>
          <a:prstGeom prst="rect">
            <a:avLst/>
          </a:prstGeom>
          <a:noFill/>
        </p:spPr>
        <p:txBody>
          <a:bodyPr wrap="square" lIns="91437" tIns="45719" rIns="91437" bIns="45719" rtlCol="0">
            <a:spAutoFit/>
          </a:bodyPr>
          <a:lstStyle/>
          <a:p>
            <a:r>
              <a:rPr lang="zh-CN" altLang="en-US" sz="2000" b="1" dirty="0">
                <a:solidFill>
                  <a:srgbClr val="FFC000"/>
                </a:solidFill>
                <a:latin typeface="+mn-ea"/>
              </a:rPr>
              <a:t>南向支持协议栈热插拔，兼容新老设备；北向统一</a:t>
            </a:r>
            <a:r>
              <a:rPr lang="en-US" altLang="zh-CN" sz="2000" b="1" dirty="0">
                <a:solidFill>
                  <a:srgbClr val="FFC000"/>
                </a:solidFill>
                <a:latin typeface="+mn-ea"/>
              </a:rPr>
              <a:t>API</a:t>
            </a:r>
            <a:r>
              <a:rPr lang="zh-CN" altLang="en-US" sz="2000" b="1" dirty="0">
                <a:solidFill>
                  <a:srgbClr val="FFC000"/>
                </a:solidFill>
                <a:latin typeface="+mn-ea"/>
              </a:rPr>
              <a:t>规避终端差异，提供便捷服务</a:t>
            </a:r>
          </a:p>
        </p:txBody>
      </p:sp>
      <p:grpSp>
        <p:nvGrpSpPr>
          <p:cNvPr id="2" name="组合 7"/>
          <p:cNvGrpSpPr/>
          <p:nvPr/>
        </p:nvGrpSpPr>
        <p:grpSpPr>
          <a:xfrm>
            <a:off x="4009355" y="1724673"/>
            <a:ext cx="8208912" cy="4801465"/>
            <a:chOff x="4009355" y="1796681"/>
            <a:chExt cx="8208912" cy="4801465"/>
          </a:xfrm>
        </p:grpSpPr>
        <p:sp>
          <p:nvSpPr>
            <p:cNvPr id="17" name="矩形 16">
              <a:extLst>
                <a:ext uri="{FF2B5EF4-FFF2-40B4-BE49-F238E27FC236}">
                  <a16:creationId xmlns:a16="http://schemas.microsoft.com/office/drawing/2014/main" id="{0AE728FC-5845-4187-BF81-F035E7676F08}"/>
                </a:ext>
              </a:extLst>
            </p:cNvPr>
            <p:cNvSpPr/>
            <p:nvPr/>
          </p:nvSpPr>
          <p:spPr>
            <a:xfrm>
              <a:off x="4009355" y="2340568"/>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200" b="1" dirty="0">
                  <a:solidFill>
                    <a:srgbClr val="FFC000"/>
                  </a:solidFill>
                  <a:latin typeface="+mn-ea"/>
                  <a:cs typeface="Arial" pitchFamily="34" charset="0"/>
                </a:rPr>
                <a:t>主流协议兼容</a:t>
              </a:r>
              <a:endParaRPr lang="zh-CN" altLang="en-US" sz="1400" dirty="0">
                <a:solidFill>
                  <a:srgbClr val="FFC000"/>
                </a:solidFill>
                <a:latin typeface="+mn-ea"/>
                <a:cs typeface="Arial" pitchFamily="34" charset="0"/>
              </a:endParaRPr>
            </a:p>
          </p:txBody>
        </p:sp>
        <p:sp>
          <p:nvSpPr>
            <p:cNvPr id="18" name="矩形 17">
              <a:extLst>
                <a:ext uri="{FF2B5EF4-FFF2-40B4-BE49-F238E27FC236}">
                  <a16:creationId xmlns:a16="http://schemas.microsoft.com/office/drawing/2014/main" id="{0AE728FC-5845-4187-BF81-F035E7676F08}"/>
                </a:ext>
              </a:extLst>
            </p:cNvPr>
            <p:cNvSpPr/>
            <p:nvPr/>
          </p:nvSpPr>
          <p:spPr>
            <a:xfrm>
              <a:off x="4009355" y="3471272"/>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200" b="1" dirty="0">
                  <a:solidFill>
                    <a:srgbClr val="FFC000"/>
                  </a:solidFill>
                  <a:latin typeface="+mn-ea"/>
                  <a:cs typeface="Arial" pitchFamily="34" charset="0"/>
                </a:rPr>
                <a:t>设备快速集成</a:t>
              </a:r>
              <a:endParaRPr lang="en-US" altLang="zh-CN" sz="2200" b="1" dirty="0">
                <a:solidFill>
                  <a:srgbClr val="FFC000"/>
                </a:solidFill>
                <a:latin typeface="+mn-ea"/>
                <a:cs typeface="Arial" pitchFamily="34" charset="0"/>
              </a:endParaRPr>
            </a:p>
          </p:txBody>
        </p:sp>
        <p:sp>
          <p:nvSpPr>
            <p:cNvPr id="20" name="矩形 19">
              <a:extLst>
                <a:ext uri="{FF2B5EF4-FFF2-40B4-BE49-F238E27FC236}">
                  <a16:creationId xmlns:a16="http://schemas.microsoft.com/office/drawing/2014/main" id="{0AE728FC-5845-4187-BF81-F035E7676F08}"/>
                </a:ext>
              </a:extLst>
            </p:cNvPr>
            <p:cNvSpPr/>
            <p:nvPr/>
          </p:nvSpPr>
          <p:spPr>
            <a:xfrm>
              <a:off x="4009355" y="4601975"/>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30000"/>
                </a:lnSpc>
              </a:pPr>
              <a:r>
                <a:rPr lang="zh-CN" altLang="en-US" sz="2200" b="1" dirty="0">
                  <a:solidFill>
                    <a:srgbClr val="FFC000"/>
                  </a:solidFill>
                  <a:latin typeface="+mn-ea"/>
                  <a:cs typeface="Arial" pitchFamily="34" charset="0"/>
                </a:rPr>
                <a:t>统一开放</a:t>
              </a:r>
              <a:r>
                <a:rPr lang="en-US" altLang="zh-CN" sz="2200" b="1" dirty="0">
                  <a:solidFill>
                    <a:srgbClr val="FFC000"/>
                  </a:solidFill>
                  <a:latin typeface="+mn-ea"/>
                  <a:cs typeface="Arial" pitchFamily="34" charset="0"/>
                </a:rPr>
                <a:t>API</a:t>
              </a:r>
            </a:p>
          </p:txBody>
        </p:sp>
        <p:sp>
          <p:nvSpPr>
            <p:cNvPr id="21" name="矩形 20">
              <a:extLst>
                <a:ext uri="{FF2B5EF4-FFF2-40B4-BE49-F238E27FC236}">
                  <a16:creationId xmlns:a16="http://schemas.microsoft.com/office/drawing/2014/main" id="{0AE728FC-5845-4187-BF81-F035E7676F08}"/>
                </a:ext>
              </a:extLst>
            </p:cNvPr>
            <p:cNvSpPr/>
            <p:nvPr/>
          </p:nvSpPr>
          <p:spPr>
            <a:xfrm>
              <a:off x="4009355" y="5613105"/>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30000"/>
                </a:lnSpc>
              </a:pPr>
              <a:r>
                <a:rPr lang="zh-CN" altLang="en-US" sz="2200" b="1" dirty="0">
                  <a:solidFill>
                    <a:srgbClr val="FFC000"/>
                  </a:solidFill>
                  <a:latin typeface="+mn-ea"/>
                  <a:cs typeface="Arial" pitchFamily="34" charset="0"/>
                </a:rPr>
                <a:t>共享中国电信物联网生态红利</a:t>
              </a:r>
              <a:endParaRPr lang="en-US" altLang="zh-CN" sz="2200" b="1" dirty="0">
                <a:solidFill>
                  <a:srgbClr val="FFC000"/>
                </a:solidFill>
                <a:latin typeface="+mn-ea"/>
                <a:cs typeface="Arial" pitchFamily="34" charset="0"/>
              </a:endParaRPr>
            </a:p>
          </p:txBody>
        </p:sp>
        <p:sp>
          <p:nvSpPr>
            <p:cNvPr id="22" name="矩形 21">
              <a:extLst>
                <a:ext uri="{FF2B5EF4-FFF2-40B4-BE49-F238E27FC236}">
                  <a16:creationId xmlns:a16="http://schemas.microsoft.com/office/drawing/2014/main" id="{0AE728FC-5845-4187-BF81-F035E7676F08}"/>
                </a:ext>
              </a:extLst>
            </p:cNvPr>
            <p:cNvSpPr/>
            <p:nvPr/>
          </p:nvSpPr>
          <p:spPr>
            <a:xfrm>
              <a:off x="7321723" y="1796681"/>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无平台</a:t>
              </a:r>
            </a:p>
          </p:txBody>
        </p:sp>
        <p:sp>
          <p:nvSpPr>
            <p:cNvPr id="25" name="矩形 24">
              <a:extLst>
                <a:ext uri="{FF2B5EF4-FFF2-40B4-BE49-F238E27FC236}">
                  <a16:creationId xmlns:a16="http://schemas.microsoft.com/office/drawing/2014/main" id="{0AE728FC-5845-4187-BF81-F035E7676F08}"/>
                </a:ext>
              </a:extLst>
            </p:cNvPr>
            <p:cNvSpPr/>
            <p:nvPr/>
          </p:nvSpPr>
          <p:spPr>
            <a:xfrm>
              <a:off x="6313611" y="2423753"/>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只支持少量通信协议，难以全面兼容现网，可扩展性差，未来升级中改动大、容易成为瓶颈</a:t>
              </a:r>
            </a:p>
          </p:txBody>
        </p:sp>
        <p:sp>
          <p:nvSpPr>
            <p:cNvPr id="27" name="矩形 26">
              <a:extLst>
                <a:ext uri="{FF2B5EF4-FFF2-40B4-BE49-F238E27FC236}">
                  <a16:creationId xmlns:a16="http://schemas.microsoft.com/office/drawing/2014/main" id="{0AE728FC-5845-4187-BF81-F035E7676F08}"/>
                </a:ext>
              </a:extLst>
            </p:cNvPr>
            <p:cNvSpPr/>
            <p:nvPr/>
          </p:nvSpPr>
          <p:spPr>
            <a:xfrm>
              <a:off x="9000999" y="2440561"/>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30000"/>
                </a:lnSpc>
              </a:pPr>
              <a:r>
                <a:rPr lang="zh-CN" altLang="en-US" sz="1400" dirty="0">
                  <a:solidFill>
                    <a:schemeClr val="bg1"/>
                  </a:solidFill>
                  <a:latin typeface="+mn-ea"/>
                  <a:cs typeface="Arial" pitchFamily="34" charset="0"/>
                </a:rPr>
                <a:t>支持主流</a:t>
              </a:r>
              <a:r>
                <a:rPr lang="en-US" altLang="zh-CN" sz="1400" dirty="0">
                  <a:solidFill>
                    <a:schemeClr val="bg1"/>
                  </a:solidFill>
                  <a:latin typeface="+mn-ea"/>
                  <a:cs typeface="Arial" pitchFamily="34" charset="0"/>
                </a:rPr>
                <a:t>20+</a:t>
              </a:r>
              <a:r>
                <a:rPr lang="zh-CN" altLang="en-US" sz="1400" dirty="0">
                  <a:solidFill>
                    <a:schemeClr val="bg1"/>
                  </a:solidFill>
                  <a:latin typeface="+mn-ea"/>
                  <a:cs typeface="Arial" pitchFamily="34" charset="0"/>
                </a:rPr>
                <a:t>通信传输层协议热插拔，兼容现网，保护已有投资，并支持未来扩展升级。</a:t>
              </a:r>
            </a:p>
          </p:txBody>
        </p:sp>
        <p:cxnSp>
          <p:nvCxnSpPr>
            <p:cNvPr id="28" name="直接连接符 27"/>
            <p:cNvCxnSpPr/>
            <p:nvPr/>
          </p:nvCxnSpPr>
          <p:spPr>
            <a:xfrm>
              <a:off x="8979534" y="1989634"/>
              <a:ext cx="0" cy="460851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 name="组合 5"/>
            <p:cNvGrpSpPr/>
            <p:nvPr/>
          </p:nvGrpSpPr>
          <p:grpSpPr>
            <a:xfrm>
              <a:off x="6313611" y="3471272"/>
              <a:ext cx="5904656" cy="741080"/>
              <a:chOff x="6313611" y="3471272"/>
              <a:chExt cx="5904656" cy="741080"/>
            </a:xfrm>
          </p:grpSpPr>
          <p:sp>
            <p:nvSpPr>
              <p:cNvPr id="36" name="矩形 35">
                <a:extLst>
                  <a:ext uri="{FF2B5EF4-FFF2-40B4-BE49-F238E27FC236}">
                    <a16:creationId xmlns:a16="http://schemas.microsoft.com/office/drawing/2014/main" id="{0AE728FC-5845-4187-BF81-F035E7676F08}"/>
                  </a:ext>
                </a:extLst>
              </p:cNvPr>
              <p:cNvSpPr/>
              <p:nvPr/>
            </p:nvSpPr>
            <p:spPr>
              <a:xfrm>
                <a:off x="9000999" y="3471272"/>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即使软件能力弱的企业，通过图形化拖拽方式也可轻易实现消息码流适配，</a:t>
                </a:r>
                <a:r>
                  <a:rPr lang="en-US" altLang="zh-CN" sz="1400" dirty="0">
                    <a:solidFill>
                      <a:schemeClr val="bg1"/>
                    </a:solidFill>
                    <a:latin typeface="+mn-ea"/>
                    <a:cs typeface="Arial" pitchFamily="34" charset="0"/>
                  </a:rPr>
                  <a:t>2</a:t>
                </a:r>
                <a:r>
                  <a:rPr lang="zh-CN" altLang="en-US" sz="1400" dirty="0">
                    <a:solidFill>
                      <a:schemeClr val="bg1"/>
                    </a:solidFill>
                    <a:latin typeface="+mn-ea"/>
                    <a:cs typeface="Arial" pitchFamily="34" charset="0"/>
                  </a:rPr>
                  <a:t>小时完成终端适配接入，加快上线</a:t>
                </a:r>
              </a:p>
            </p:txBody>
          </p:sp>
          <p:sp>
            <p:nvSpPr>
              <p:cNvPr id="37" name="矩形 36">
                <a:extLst>
                  <a:ext uri="{FF2B5EF4-FFF2-40B4-BE49-F238E27FC236}">
                    <a16:creationId xmlns:a16="http://schemas.microsoft.com/office/drawing/2014/main" id="{0AE728FC-5845-4187-BF81-F035E7676F08}"/>
                  </a:ext>
                </a:extLst>
              </p:cNvPr>
              <p:cNvSpPr/>
              <p:nvPr/>
            </p:nvSpPr>
            <p:spPr>
              <a:xfrm>
                <a:off x="6313611" y="347127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终端和应用厂家需要花费较大工作量才能完成一款设备的协议适配开发、调试、测试工作</a:t>
                </a:r>
              </a:p>
            </p:txBody>
          </p:sp>
        </p:grpSp>
        <p:grpSp>
          <p:nvGrpSpPr>
            <p:cNvPr id="4" name="组合 27"/>
            <p:cNvGrpSpPr/>
            <p:nvPr/>
          </p:nvGrpSpPr>
          <p:grpSpPr>
            <a:xfrm>
              <a:off x="6313611" y="4568828"/>
              <a:ext cx="5904656" cy="741080"/>
              <a:chOff x="6313611" y="3471272"/>
              <a:chExt cx="5904656" cy="741080"/>
            </a:xfrm>
          </p:grpSpPr>
          <p:sp>
            <p:nvSpPr>
              <p:cNvPr id="34" name="矩形 33">
                <a:extLst>
                  <a:ext uri="{FF2B5EF4-FFF2-40B4-BE49-F238E27FC236}">
                    <a16:creationId xmlns:a16="http://schemas.microsoft.com/office/drawing/2014/main" id="{0AE728FC-5845-4187-BF81-F035E7676F08}"/>
                  </a:ext>
                </a:extLst>
              </p:cNvPr>
              <p:cNvSpPr/>
              <p:nvPr/>
            </p:nvSpPr>
            <p:spPr>
              <a:xfrm>
                <a:off x="9000999" y="3471272"/>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规避不同终端的设备协议差异性，统一开放</a:t>
                </a:r>
                <a:r>
                  <a:rPr lang="en-US" altLang="zh-CN" sz="1400" dirty="0">
                    <a:solidFill>
                      <a:schemeClr val="bg1"/>
                    </a:solidFill>
                    <a:latin typeface="+mn-ea"/>
                    <a:cs typeface="Arial" pitchFamily="34" charset="0"/>
                  </a:rPr>
                  <a:t>API</a:t>
                </a:r>
                <a:r>
                  <a:rPr lang="zh-CN" altLang="en-US" sz="1400" dirty="0">
                    <a:solidFill>
                      <a:schemeClr val="bg1"/>
                    </a:solidFill>
                    <a:latin typeface="+mn-ea"/>
                    <a:cs typeface="Arial" pitchFamily="34" charset="0"/>
                  </a:rPr>
                  <a:t>，实现对不同厂家设备的查询、控制、配置及其他统一操作管理，简化业务开发</a:t>
                </a:r>
              </a:p>
            </p:txBody>
          </p:sp>
          <p:sp>
            <p:nvSpPr>
              <p:cNvPr id="35" name="矩形 34">
                <a:extLst>
                  <a:ext uri="{FF2B5EF4-FFF2-40B4-BE49-F238E27FC236}">
                    <a16:creationId xmlns:a16="http://schemas.microsoft.com/office/drawing/2014/main" id="{0AE728FC-5845-4187-BF81-F035E7676F08}"/>
                  </a:ext>
                </a:extLst>
              </p:cNvPr>
              <p:cNvSpPr/>
              <p:nvPr/>
            </p:nvSpPr>
            <p:spPr>
              <a:xfrm>
                <a:off x="6313611" y="347127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每个应用都需要与连接的终端开发，且上线周期受制于终端厂家配合度。</a:t>
                </a:r>
              </a:p>
            </p:txBody>
          </p:sp>
        </p:grpSp>
        <p:grpSp>
          <p:nvGrpSpPr>
            <p:cNvPr id="5" name="组合 30"/>
            <p:cNvGrpSpPr/>
            <p:nvPr/>
          </p:nvGrpSpPr>
          <p:grpSpPr>
            <a:xfrm>
              <a:off x="6313611" y="5613105"/>
              <a:ext cx="5904656" cy="741080"/>
              <a:chOff x="6313611" y="3390387"/>
              <a:chExt cx="5904656" cy="741080"/>
            </a:xfrm>
          </p:grpSpPr>
          <p:sp>
            <p:nvSpPr>
              <p:cNvPr id="32" name="矩形 31">
                <a:extLst>
                  <a:ext uri="{FF2B5EF4-FFF2-40B4-BE49-F238E27FC236}">
                    <a16:creationId xmlns:a16="http://schemas.microsoft.com/office/drawing/2014/main" id="{0AE728FC-5845-4187-BF81-F035E7676F08}"/>
                  </a:ext>
                </a:extLst>
              </p:cNvPr>
              <p:cNvSpPr/>
              <p:nvPr/>
            </p:nvSpPr>
            <p:spPr>
              <a:xfrm>
                <a:off x="9000999" y="3390387"/>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t>一次集成即可加入中国电信物联网开放生态，成为各行各地业主的合作伙伴</a:t>
                </a:r>
                <a:endParaRPr lang="zh-CN" altLang="en-US" sz="1400" dirty="0">
                  <a:solidFill>
                    <a:schemeClr val="bg1"/>
                  </a:solidFill>
                  <a:latin typeface="+mn-ea"/>
                  <a:cs typeface="Arial" pitchFamily="34" charset="0"/>
                </a:endParaRPr>
              </a:p>
            </p:txBody>
          </p:sp>
          <p:sp>
            <p:nvSpPr>
              <p:cNvPr id="33" name="矩形 32">
                <a:extLst>
                  <a:ext uri="{FF2B5EF4-FFF2-40B4-BE49-F238E27FC236}">
                    <a16:creationId xmlns:a16="http://schemas.microsoft.com/office/drawing/2014/main" id="{0AE728FC-5845-4187-BF81-F035E7676F08}"/>
                  </a:ext>
                </a:extLst>
              </p:cNvPr>
              <p:cNvSpPr/>
              <p:nvPr/>
            </p:nvSpPr>
            <p:spPr>
              <a:xfrm>
                <a:off x="6313611" y="3390387"/>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封闭供应链生态容易成为业务发展瓶颈</a:t>
                </a:r>
              </a:p>
            </p:txBody>
          </p:sp>
        </p:grpSp>
      </p:grpSp>
      <p:sp>
        <p:nvSpPr>
          <p:cNvPr id="40" name="矩形 39">
            <a:extLst>
              <a:ext uri="{FF2B5EF4-FFF2-40B4-BE49-F238E27FC236}">
                <a16:creationId xmlns:a16="http://schemas.microsoft.com/office/drawing/2014/main" id="{9BEEF09F-84B2-4E44-A33F-B4D3E4C16A93}"/>
              </a:ext>
            </a:extLst>
          </p:cNvPr>
          <p:cNvSpPr/>
          <p:nvPr/>
        </p:nvSpPr>
        <p:spPr>
          <a:xfrm>
            <a:off x="10148674" y="1730177"/>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电信平台</a:t>
            </a:r>
          </a:p>
        </p:txBody>
      </p:sp>
      <p:grpSp>
        <p:nvGrpSpPr>
          <p:cNvPr id="41" name="组合 31">
            <a:extLst>
              <a:ext uri="{FF2B5EF4-FFF2-40B4-BE49-F238E27FC236}">
                <a16:creationId xmlns:a16="http://schemas.microsoft.com/office/drawing/2014/main" id="{7B15EA08-809F-44D1-A286-8BFC34F4B80E}"/>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42" name="Picture 4" descr="C:\Users\Shi Xuebao\Desktop\平面处理\logo2.png">
              <a:extLst>
                <a:ext uri="{FF2B5EF4-FFF2-40B4-BE49-F238E27FC236}">
                  <a16:creationId xmlns:a16="http://schemas.microsoft.com/office/drawing/2014/main" id="{C8DEEEAC-DC20-43E8-A074-E3CB0B8A4E08}"/>
                </a:ext>
              </a:extLst>
            </p:cNvPr>
            <p:cNvPicPr>
              <a:picLocks noChangeAspect="1" noChangeArrowheads="1"/>
            </p:cNvPicPr>
            <p:nvPr/>
          </p:nvPicPr>
          <p:blipFill>
            <a:blip r:embed="rId5" cstate="print"/>
            <a:srcRect/>
            <a:stretch>
              <a:fillRect/>
            </a:stretch>
          </p:blipFill>
          <p:spPr bwMode="auto">
            <a:xfrm>
              <a:off x="112713" y="122238"/>
              <a:ext cx="1152525" cy="581025"/>
            </a:xfrm>
            <a:prstGeom prst="rect">
              <a:avLst/>
            </a:prstGeom>
            <a:noFill/>
            <a:ln w="9525">
              <a:noFill/>
              <a:miter lim="800000"/>
              <a:headEnd/>
              <a:tailEnd/>
            </a:ln>
          </p:spPr>
        </p:pic>
        <p:cxnSp>
          <p:nvCxnSpPr>
            <p:cNvPr id="43" name="直接连接符 8">
              <a:extLst>
                <a:ext uri="{FF2B5EF4-FFF2-40B4-BE49-F238E27FC236}">
                  <a16:creationId xmlns:a16="http://schemas.microsoft.com/office/drawing/2014/main" id="{ED3D29D1-7E64-4124-B102-E2AD6A513204}"/>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44" name="直接连接符 9">
              <a:extLst>
                <a:ext uri="{FF2B5EF4-FFF2-40B4-BE49-F238E27FC236}">
                  <a16:creationId xmlns:a16="http://schemas.microsoft.com/office/drawing/2014/main" id="{CEA989EB-E06A-4F6D-8627-2D1082606502}"/>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45" name="直接连接符 10">
              <a:extLst>
                <a:ext uri="{FF2B5EF4-FFF2-40B4-BE49-F238E27FC236}">
                  <a16:creationId xmlns:a16="http://schemas.microsoft.com/office/drawing/2014/main" id="{3B569FA2-8686-4FCB-9D83-6FDB9BF4A0ED}"/>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2462519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3" descr="\\Bchief-sever180\共享\华为\2015\4月\D-201504888-分析师大会胶片美化项目-张俊-严、燕\素材库\星空\shutterstock_216490804.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093" y="-72006"/>
            <a:ext cx="12218268" cy="6931595"/>
          </a:xfrm>
          <a:prstGeom prst="rect">
            <a:avLst/>
          </a:prstGeom>
          <a:noFill/>
          <a:extLst>
            <a:ext uri="{909E8E84-426E-40DD-AFC4-6F175D3DCCD1}">
              <a14:hiddenFill xmlns:a14="http://schemas.microsoft.com/office/drawing/2010/main">
                <a:solidFill>
                  <a:srgbClr val="FFFFFF"/>
                </a:solidFill>
              </a14:hiddenFill>
            </a:ext>
          </a:extLst>
        </p:spPr>
      </p:pic>
      <p:sp>
        <p:nvSpPr>
          <p:cNvPr id="51" name="矩形 50"/>
          <p:cNvSpPr/>
          <p:nvPr/>
        </p:nvSpPr>
        <p:spPr>
          <a:xfrm>
            <a:off x="-31802" y="-88181"/>
            <a:ext cx="12450148" cy="6958185"/>
          </a:xfrm>
          <a:prstGeom prst="rect">
            <a:avLst/>
          </a:prstGeom>
          <a:gradFill flip="none" rotWithShape="1">
            <a:gsLst>
              <a:gs pos="20000">
                <a:schemeClr val="tx1">
                  <a:alpha val="63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rtlCol="0" anchor="ctr"/>
          <a:lstStyle/>
          <a:p>
            <a:pPr algn="ctr"/>
            <a:endParaRPr lang="zh-CN" altLang="en-US" sz="3201"/>
          </a:p>
        </p:txBody>
      </p:sp>
      <p:pic>
        <p:nvPicPr>
          <p:cNvPr id="22" name="图片 2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1004" y="2061642"/>
            <a:ext cx="10153128" cy="4387992"/>
          </a:xfrm>
          <a:prstGeom prst="rect">
            <a:avLst/>
          </a:prstGeom>
        </p:spPr>
      </p:pic>
      <p:sp>
        <p:nvSpPr>
          <p:cNvPr id="11" name="矩形 10"/>
          <p:cNvSpPr/>
          <p:nvPr/>
        </p:nvSpPr>
        <p:spPr>
          <a:xfrm>
            <a:off x="-98651" y="-98598"/>
            <a:ext cx="12404219" cy="7127463"/>
          </a:xfrm>
          <a:prstGeom prst="rect">
            <a:avLst/>
          </a:prstGeom>
          <a:gradFill flip="none" rotWithShape="1">
            <a:gsLst>
              <a:gs pos="14000">
                <a:schemeClr val="tx1"/>
              </a:gs>
              <a:gs pos="86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rtlCol="0" anchor="ctr"/>
          <a:lstStyle/>
          <a:p>
            <a:pPr algn="ctr"/>
            <a:endParaRPr lang="zh-CN" altLang="en-US" sz="1200" dirty="0"/>
          </a:p>
        </p:txBody>
      </p:sp>
      <p:sp>
        <p:nvSpPr>
          <p:cNvPr id="16" name="文本框 15"/>
          <p:cNvSpPr txBox="1"/>
          <p:nvPr/>
        </p:nvSpPr>
        <p:spPr>
          <a:xfrm>
            <a:off x="6962321" y="13982"/>
            <a:ext cx="5464734" cy="461663"/>
          </a:xfrm>
          <a:prstGeom prst="rect">
            <a:avLst/>
          </a:prstGeom>
          <a:noFill/>
        </p:spPr>
        <p:txBody>
          <a:bodyPr wrap="square" lIns="91437" tIns="45719" rIns="91437" bIns="45719" rtlCol="0">
            <a:spAutoFit/>
          </a:bodyPr>
          <a:lstStyle/>
          <a:p>
            <a:r>
              <a:rPr lang="zh-CN" altLang="en-US" b="1" dirty="0"/>
              <a:t>开放生态：终端</a:t>
            </a:r>
            <a:r>
              <a:rPr lang="en-US" altLang="zh-CN" b="1" dirty="0"/>
              <a:t>&amp;</a:t>
            </a:r>
            <a:r>
              <a:rPr lang="zh-CN" altLang="en-US" b="1" dirty="0"/>
              <a:t>应用解耦，避免绑定     </a:t>
            </a:r>
          </a:p>
        </p:txBody>
      </p:sp>
      <p:sp>
        <p:nvSpPr>
          <p:cNvPr id="18" name="文本框 17"/>
          <p:cNvSpPr txBox="1"/>
          <p:nvPr/>
        </p:nvSpPr>
        <p:spPr>
          <a:xfrm>
            <a:off x="170846" y="1272229"/>
            <a:ext cx="12024329" cy="461663"/>
          </a:xfrm>
          <a:prstGeom prst="rect">
            <a:avLst/>
          </a:prstGeom>
          <a:noFill/>
        </p:spPr>
        <p:txBody>
          <a:bodyPr wrap="square" lIns="91437" tIns="45719" rIns="91437" bIns="45719" rtlCol="0">
            <a:spAutoFit/>
          </a:bodyPr>
          <a:lstStyle/>
          <a:p>
            <a:pPr algn="ctr"/>
            <a:r>
              <a:rPr lang="zh-CN" altLang="en-US" b="1" dirty="0">
                <a:solidFill>
                  <a:srgbClr val="FFC000"/>
                </a:solidFill>
              </a:rPr>
              <a:t>物联网开放平台为行业开发提供商用级开发套件，技术领先、安全可靠</a:t>
            </a:r>
          </a:p>
        </p:txBody>
      </p:sp>
      <p:sp>
        <p:nvSpPr>
          <p:cNvPr id="60" name="标题 20"/>
          <p:cNvSpPr txBox="1">
            <a:spLocks/>
          </p:cNvSpPr>
          <p:nvPr/>
        </p:nvSpPr>
        <p:spPr>
          <a:xfrm>
            <a:off x="669037" y="493174"/>
            <a:ext cx="11343308" cy="779055"/>
          </a:xfrm>
          <a:prstGeom prst="rect">
            <a:avLst/>
          </a:prstGeom>
        </p:spPr>
        <p:txBody>
          <a:bodyPr lIns="91437" tIns="45719" rIns="91437" bIns="45719">
            <a:noAutofit/>
          </a:bodyPr>
          <a:lstStyle>
            <a:lvl1pPr algn="ctr" defTabSz="1219362" rtl="0" eaLnBrk="1" latinLnBrk="0" hangingPunct="1">
              <a:spcBef>
                <a:spcPct val="0"/>
              </a:spcBef>
              <a:buNone/>
              <a:defRPr sz="5900" kern="1200">
                <a:solidFill>
                  <a:schemeClr val="bg1">
                    <a:lumMod val="85000"/>
                  </a:schemeClr>
                </a:solidFill>
                <a:latin typeface="+mj-lt"/>
                <a:ea typeface="+mj-ea"/>
                <a:cs typeface="+mj-cs"/>
              </a:defRPr>
            </a:lvl1pPr>
          </a:lstStyle>
          <a:p>
            <a:pPr algn="l"/>
            <a:r>
              <a:rPr lang="zh-CN" altLang="en-US" sz="3601" b="1" dirty="0"/>
              <a:t>商用级开发套件让应用系统安全可靠有保障</a:t>
            </a:r>
          </a:p>
        </p:txBody>
      </p:sp>
      <p:grpSp>
        <p:nvGrpSpPr>
          <p:cNvPr id="2" name="组合 39"/>
          <p:cNvGrpSpPr/>
          <p:nvPr/>
        </p:nvGrpSpPr>
        <p:grpSpPr>
          <a:xfrm>
            <a:off x="4009355" y="1796681"/>
            <a:ext cx="8208912" cy="4801465"/>
            <a:chOff x="4009355" y="1796681"/>
            <a:chExt cx="8208912" cy="4801465"/>
          </a:xfrm>
        </p:grpSpPr>
        <p:sp>
          <p:nvSpPr>
            <p:cNvPr id="20" name="矩形 19">
              <a:extLst>
                <a:ext uri="{FF2B5EF4-FFF2-40B4-BE49-F238E27FC236}">
                  <a16:creationId xmlns:a16="http://schemas.microsoft.com/office/drawing/2014/main" id="{0AE728FC-5845-4187-BF81-F035E7676F08}"/>
                </a:ext>
              </a:extLst>
            </p:cNvPr>
            <p:cNvSpPr/>
            <p:nvPr/>
          </p:nvSpPr>
          <p:spPr>
            <a:xfrm>
              <a:off x="4009355" y="2340568"/>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200" b="1" dirty="0">
                  <a:solidFill>
                    <a:srgbClr val="FFC000"/>
                  </a:solidFill>
                  <a:latin typeface="+mn-ea"/>
                  <a:cs typeface="Arial" pitchFamily="34" charset="0"/>
                </a:rPr>
                <a:t>商用级开发组件</a:t>
              </a:r>
              <a:endParaRPr lang="zh-CN" altLang="en-US" sz="1400" dirty="0">
                <a:solidFill>
                  <a:srgbClr val="FFC000"/>
                </a:solidFill>
                <a:latin typeface="+mn-ea"/>
                <a:cs typeface="Arial" pitchFamily="34" charset="0"/>
              </a:endParaRPr>
            </a:p>
          </p:txBody>
        </p:sp>
        <p:sp>
          <p:nvSpPr>
            <p:cNvPr id="21" name="矩形 20">
              <a:extLst>
                <a:ext uri="{FF2B5EF4-FFF2-40B4-BE49-F238E27FC236}">
                  <a16:creationId xmlns:a16="http://schemas.microsoft.com/office/drawing/2014/main" id="{0AE728FC-5845-4187-BF81-F035E7676F08}"/>
                </a:ext>
              </a:extLst>
            </p:cNvPr>
            <p:cNvSpPr/>
            <p:nvPr/>
          </p:nvSpPr>
          <p:spPr>
            <a:xfrm>
              <a:off x="4009355" y="3471272"/>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C000"/>
                  </a:solidFill>
                  <a:latin typeface="+mn-ea"/>
                  <a:cs typeface="Arial" pitchFamily="34" charset="0"/>
                </a:rPr>
                <a:t>模板化轻应用开发</a:t>
              </a:r>
              <a:endParaRPr lang="en-US" altLang="zh-CN" sz="2000" b="1" dirty="0">
                <a:solidFill>
                  <a:srgbClr val="FFC000"/>
                </a:solidFill>
                <a:latin typeface="+mn-ea"/>
                <a:cs typeface="Arial" pitchFamily="34" charset="0"/>
              </a:endParaRPr>
            </a:p>
          </p:txBody>
        </p:sp>
        <p:sp>
          <p:nvSpPr>
            <p:cNvPr id="23" name="矩形 22">
              <a:extLst>
                <a:ext uri="{FF2B5EF4-FFF2-40B4-BE49-F238E27FC236}">
                  <a16:creationId xmlns:a16="http://schemas.microsoft.com/office/drawing/2014/main" id="{0AE728FC-5845-4187-BF81-F035E7676F08}"/>
                </a:ext>
              </a:extLst>
            </p:cNvPr>
            <p:cNvSpPr/>
            <p:nvPr/>
          </p:nvSpPr>
          <p:spPr>
            <a:xfrm>
              <a:off x="4009355" y="4437906"/>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C000"/>
                  </a:solidFill>
                  <a:latin typeface="+mn-ea"/>
                  <a:cs typeface="Arial" pitchFamily="34" charset="0"/>
                </a:rPr>
                <a:t>图形化服务编排</a:t>
              </a:r>
              <a:endParaRPr lang="en-US" altLang="zh-CN" sz="2000" b="1" dirty="0">
                <a:solidFill>
                  <a:srgbClr val="FFC000"/>
                </a:solidFill>
                <a:latin typeface="+mn-ea"/>
                <a:cs typeface="Arial" pitchFamily="34" charset="0"/>
              </a:endParaRPr>
            </a:p>
          </p:txBody>
        </p:sp>
        <p:sp>
          <p:nvSpPr>
            <p:cNvPr id="24" name="矩形 23">
              <a:extLst>
                <a:ext uri="{FF2B5EF4-FFF2-40B4-BE49-F238E27FC236}">
                  <a16:creationId xmlns:a16="http://schemas.microsoft.com/office/drawing/2014/main" id="{0AE728FC-5845-4187-BF81-F035E7676F08}"/>
                </a:ext>
              </a:extLst>
            </p:cNvPr>
            <p:cNvSpPr/>
            <p:nvPr/>
          </p:nvSpPr>
          <p:spPr>
            <a:xfrm>
              <a:off x="4009355" y="5518026"/>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C000"/>
                  </a:solidFill>
                  <a:latin typeface="+mn-ea"/>
                  <a:cs typeface="Arial" pitchFamily="34" charset="0"/>
                </a:rPr>
                <a:t>位置服务</a:t>
              </a:r>
              <a:r>
                <a:rPr lang="en-US" altLang="zh-CN" sz="2000" b="1" dirty="0">
                  <a:solidFill>
                    <a:srgbClr val="FFC000"/>
                  </a:solidFill>
                  <a:latin typeface="+mn-ea"/>
                  <a:cs typeface="Arial" pitchFamily="34" charset="0"/>
                </a:rPr>
                <a:t>API</a:t>
              </a:r>
            </a:p>
          </p:txBody>
        </p:sp>
        <p:sp>
          <p:nvSpPr>
            <p:cNvPr id="25" name="矩形 24">
              <a:extLst>
                <a:ext uri="{FF2B5EF4-FFF2-40B4-BE49-F238E27FC236}">
                  <a16:creationId xmlns:a16="http://schemas.microsoft.com/office/drawing/2014/main" id="{0AE728FC-5845-4187-BF81-F035E7676F08}"/>
                </a:ext>
              </a:extLst>
            </p:cNvPr>
            <p:cNvSpPr/>
            <p:nvPr/>
          </p:nvSpPr>
          <p:spPr>
            <a:xfrm>
              <a:off x="7321723" y="1796681"/>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无平台</a:t>
              </a:r>
            </a:p>
          </p:txBody>
        </p:sp>
        <p:sp>
          <p:nvSpPr>
            <p:cNvPr id="27" name="矩形 26">
              <a:extLst>
                <a:ext uri="{FF2B5EF4-FFF2-40B4-BE49-F238E27FC236}">
                  <a16:creationId xmlns:a16="http://schemas.microsoft.com/office/drawing/2014/main" id="{0AE728FC-5845-4187-BF81-F035E7676F08}"/>
                </a:ext>
              </a:extLst>
            </p:cNvPr>
            <p:cNvSpPr/>
            <p:nvPr/>
          </p:nvSpPr>
          <p:spPr>
            <a:xfrm>
              <a:off x="6313611" y="242168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应用厂家通常采用无保障的开源组件，部分</a:t>
              </a:r>
              <a:r>
                <a:rPr lang="en-US" altLang="zh-CN" sz="1400" dirty="0">
                  <a:solidFill>
                    <a:schemeClr val="bg1"/>
                  </a:solidFill>
                  <a:latin typeface="+mn-ea"/>
                  <a:cs typeface="Arial" pitchFamily="34" charset="0"/>
                </a:rPr>
                <a:t>BUG</a:t>
              </a:r>
              <a:r>
                <a:rPr lang="zh-CN" altLang="en-US" sz="1400" dirty="0">
                  <a:solidFill>
                    <a:schemeClr val="bg1"/>
                  </a:solidFill>
                  <a:latin typeface="+mn-ea"/>
                  <a:cs typeface="Arial" pitchFamily="34" charset="0"/>
                </a:rPr>
                <a:t>无法经常及时修复，系统安全存在较大隐患</a:t>
              </a:r>
            </a:p>
          </p:txBody>
        </p:sp>
        <p:sp>
          <p:nvSpPr>
            <p:cNvPr id="28" name="矩形 27">
              <a:extLst>
                <a:ext uri="{FF2B5EF4-FFF2-40B4-BE49-F238E27FC236}">
                  <a16:creationId xmlns:a16="http://schemas.microsoft.com/office/drawing/2014/main" id="{0AE728FC-5845-4187-BF81-F035E7676F08}"/>
                </a:ext>
              </a:extLst>
            </p:cNvPr>
            <p:cNvSpPr/>
            <p:nvPr/>
          </p:nvSpPr>
          <p:spPr>
            <a:xfrm>
              <a:off x="9000999" y="2421682"/>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30000"/>
                </a:lnSpc>
              </a:pPr>
              <a:r>
                <a:rPr lang="zh-CN" altLang="en-US" sz="1400" dirty="0">
                  <a:solidFill>
                    <a:schemeClr val="bg1"/>
                  </a:solidFill>
                  <a:latin typeface="+mn-ea"/>
                  <a:cs typeface="Arial" pitchFamily="34" charset="0"/>
                </a:rPr>
                <a:t>开放平台提供领先的、商用级的开发套件，代码经过国内外安全监测，并配备完善的技术支持，应用系统运行有保障。</a:t>
              </a:r>
            </a:p>
          </p:txBody>
        </p:sp>
        <p:cxnSp>
          <p:nvCxnSpPr>
            <p:cNvPr id="29" name="直接连接符 28"/>
            <p:cNvCxnSpPr/>
            <p:nvPr/>
          </p:nvCxnSpPr>
          <p:spPr>
            <a:xfrm>
              <a:off x="8979534" y="1989634"/>
              <a:ext cx="0" cy="460851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 name="组合 5"/>
            <p:cNvGrpSpPr/>
            <p:nvPr/>
          </p:nvGrpSpPr>
          <p:grpSpPr>
            <a:xfrm>
              <a:off x="6313611" y="3471272"/>
              <a:ext cx="5904656" cy="741080"/>
              <a:chOff x="6313611" y="3471272"/>
              <a:chExt cx="5904656" cy="741080"/>
            </a:xfrm>
          </p:grpSpPr>
          <p:sp>
            <p:nvSpPr>
              <p:cNvPr id="37" name="矩形 36">
                <a:extLst>
                  <a:ext uri="{FF2B5EF4-FFF2-40B4-BE49-F238E27FC236}">
                    <a16:creationId xmlns:a16="http://schemas.microsoft.com/office/drawing/2014/main" id="{0AE728FC-5845-4187-BF81-F035E7676F08}"/>
                  </a:ext>
                </a:extLst>
              </p:cNvPr>
              <p:cNvSpPr/>
              <p:nvPr/>
            </p:nvSpPr>
            <p:spPr>
              <a:xfrm>
                <a:off x="9000999" y="3471272"/>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针对轻量级行业应用，</a:t>
                </a:r>
                <a:r>
                  <a:rPr lang="zh-CN" altLang="zh-CN" sz="1400" dirty="0">
                    <a:solidFill>
                      <a:schemeClr val="bg1"/>
                    </a:solidFill>
                    <a:latin typeface="+mn-ea"/>
                    <a:cs typeface="Arial" pitchFamily="34" charset="0"/>
                  </a:rPr>
                  <a:t>提供</a:t>
                </a:r>
                <a:r>
                  <a:rPr lang="zh-CN" altLang="en-US" sz="1400" dirty="0">
                    <a:solidFill>
                      <a:schemeClr val="bg1"/>
                    </a:solidFill>
                    <a:latin typeface="+mn-ea"/>
                    <a:cs typeface="Arial" pitchFamily="34" charset="0"/>
                  </a:rPr>
                  <a:t>行业应用</a:t>
                </a:r>
                <a:r>
                  <a:rPr lang="zh-CN" altLang="zh-CN" sz="1400" dirty="0">
                    <a:solidFill>
                      <a:schemeClr val="bg1"/>
                    </a:solidFill>
                    <a:latin typeface="+mn-ea"/>
                    <a:cs typeface="Arial" pitchFamily="34" charset="0"/>
                  </a:rPr>
                  <a:t>开发</a:t>
                </a:r>
                <a:r>
                  <a:rPr lang="zh-CN" altLang="en-US" sz="1400" dirty="0">
                    <a:solidFill>
                      <a:schemeClr val="bg1"/>
                    </a:solidFill>
                    <a:latin typeface="+mn-ea"/>
                    <a:cs typeface="Arial" pitchFamily="34" charset="0"/>
                  </a:rPr>
                  <a:t>模板，预置设备管理、图形化报表等功能</a:t>
                </a:r>
                <a:r>
                  <a:rPr lang="zh-CN" altLang="zh-CN" sz="1400" dirty="0">
                    <a:solidFill>
                      <a:schemeClr val="bg1"/>
                    </a:solidFill>
                    <a:latin typeface="+mn-ea"/>
                    <a:cs typeface="Arial" pitchFamily="34" charset="0"/>
                  </a:rPr>
                  <a:t>，</a:t>
                </a:r>
                <a:r>
                  <a:rPr lang="zh-CN" altLang="en-US" sz="1400" dirty="0">
                    <a:solidFill>
                      <a:schemeClr val="bg1"/>
                    </a:solidFill>
                    <a:latin typeface="+mn-ea"/>
                    <a:cs typeface="Arial" pitchFamily="34" charset="0"/>
                  </a:rPr>
                  <a:t>无需较强软件开发能力，也能</a:t>
                </a:r>
                <a:r>
                  <a:rPr lang="zh-CN" altLang="zh-CN" sz="1400" dirty="0">
                    <a:solidFill>
                      <a:schemeClr val="bg1"/>
                    </a:solidFill>
                    <a:latin typeface="+mn-ea"/>
                    <a:cs typeface="Arial" pitchFamily="34" charset="0"/>
                  </a:rPr>
                  <a:t>快速生成</a:t>
                </a:r>
                <a:r>
                  <a:rPr lang="zh-CN" altLang="en-US" sz="1400" dirty="0">
                    <a:solidFill>
                      <a:schemeClr val="bg1"/>
                    </a:solidFill>
                    <a:latin typeface="+mn-ea"/>
                    <a:cs typeface="Arial" pitchFamily="34" charset="0"/>
                  </a:rPr>
                  <a:t>轻量级物联网</a:t>
                </a:r>
                <a:r>
                  <a:rPr lang="zh-CN" altLang="zh-CN" sz="1400" dirty="0">
                    <a:solidFill>
                      <a:schemeClr val="bg1"/>
                    </a:solidFill>
                    <a:latin typeface="+mn-ea"/>
                    <a:cs typeface="Arial" pitchFamily="34" charset="0"/>
                  </a:rPr>
                  <a:t>应用</a:t>
                </a:r>
                <a:r>
                  <a:rPr lang="zh-CN" altLang="en-US" sz="1400" dirty="0">
                    <a:solidFill>
                      <a:schemeClr val="bg1"/>
                    </a:solidFill>
                    <a:latin typeface="+mn-ea"/>
                    <a:cs typeface="Arial" pitchFamily="34" charset="0"/>
                  </a:rPr>
                  <a:t>。</a:t>
                </a:r>
              </a:p>
            </p:txBody>
          </p:sp>
          <p:sp>
            <p:nvSpPr>
              <p:cNvPr id="38" name="矩形 37">
                <a:extLst>
                  <a:ext uri="{FF2B5EF4-FFF2-40B4-BE49-F238E27FC236}">
                    <a16:creationId xmlns:a16="http://schemas.microsoft.com/office/drawing/2014/main" id="{0AE728FC-5845-4187-BF81-F035E7676F08}"/>
                  </a:ext>
                </a:extLst>
              </p:cNvPr>
              <p:cNvSpPr/>
              <p:nvPr/>
            </p:nvSpPr>
            <p:spPr>
              <a:xfrm>
                <a:off x="6313611" y="347127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endParaRPr lang="zh-CN" altLang="en-US" sz="1400" dirty="0">
                  <a:solidFill>
                    <a:schemeClr val="bg1"/>
                  </a:solidFill>
                  <a:latin typeface="+mn-ea"/>
                  <a:cs typeface="Arial" pitchFamily="34" charset="0"/>
                </a:endParaRPr>
              </a:p>
            </p:txBody>
          </p:sp>
        </p:grpSp>
        <p:grpSp>
          <p:nvGrpSpPr>
            <p:cNvPr id="4" name="组合 27"/>
            <p:cNvGrpSpPr/>
            <p:nvPr/>
          </p:nvGrpSpPr>
          <p:grpSpPr>
            <a:xfrm>
              <a:off x="6313611" y="4560922"/>
              <a:ext cx="5904656" cy="748986"/>
              <a:chOff x="6313611" y="3463366"/>
              <a:chExt cx="5904656" cy="748986"/>
            </a:xfrm>
          </p:grpSpPr>
          <p:sp>
            <p:nvSpPr>
              <p:cNvPr id="35" name="矩形 34">
                <a:extLst>
                  <a:ext uri="{FF2B5EF4-FFF2-40B4-BE49-F238E27FC236}">
                    <a16:creationId xmlns:a16="http://schemas.microsoft.com/office/drawing/2014/main" id="{0AE728FC-5845-4187-BF81-F035E7676F08}"/>
                  </a:ext>
                </a:extLst>
              </p:cNvPr>
              <p:cNvSpPr/>
              <p:nvPr/>
            </p:nvSpPr>
            <p:spPr>
              <a:xfrm>
                <a:off x="9000999" y="3463366"/>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将平台和已有应用的能力封装为</a:t>
                </a:r>
                <a:r>
                  <a:rPr lang="zh-CN" altLang="zh-CN" sz="1400" dirty="0">
                    <a:solidFill>
                      <a:schemeClr val="bg1"/>
                    </a:solidFill>
                    <a:latin typeface="+mn-ea"/>
                    <a:cs typeface="Arial" pitchFamily="34" charset="0"/>
                  </a:rPr>
                  <a:t>微服务</a:t>
                </a:r>
                <a:r>
                  <a:rPr lang="zh-CN" altLang="en-US" sz="1400" dirty="0">
                    <a:solidFill>
                      <a:schemeClr val="bg1"/>
                    </a:solidFill>
                    <a:latin typeface="+mn-ea"/>
                    <a:cs typeface="Arial" pitchFamily="34" charset="0"/>
                  </a:rPr>
                  <a:t>，通过图形化方式对微服务编排组合</a:t>
                </a:r>
                <a:r>
                  <a:rPr lang="zh-CN" altLang="zh-CN" sz="1400" dirty="0">
                    <a:solidFill>
                      <a:schemeClr val="bg1"/>
                    </a:solidFill>
                    <a:latin typeface="+mn-ea"/>
                    <a:cs typeface="Arial" pitchFamily="34" charset="0"/>
                  </a:rPr>
                  <a:t>，</a:t>
                </a:r>
                <a:r>
                  <a:rPr lang="zh-CN" altLang="en-US" sz="1400" dirty="0">
                    <a:solidFill>
                      <a:schemeClr val="bg1"/>
                    </a:solidFill>
                    <a:latin typeface="+mn-ea"/>
                    <a:cs typeface="Arial" pitchFamily="34" charset="0"/>
                  </a:rPr>
                  <a:t>无须代码开发编译，半天即可发布新业务</a:t>
                </a:r>
              </a:p>
            </p:txBody>
          </p:sp>
          <p:sp>
            <p:nvSpPr>
              <p:cNvPr id="36" name="矩形 35">
                <a:extLst>
                  <a:ext uri="{FF2B5EF4-FFF2-40B4-BE49-F238E27FC236}">
                    <a16:creationId xmlns:a16="http://schemas.microsoft.com/office/drawing/2014/main" id="{0AE728FC-5845-4187-BF81-F035E7676F08}"/>
                  </a:ext>
                </a:extLst>
              </p:cNvPr>
              <p:cNvSpPr/>
              <p:nvPr/>
            </p:nvSpPr>
            <p:spPr>
              <a:xfrm>
                <a:off x="6313611" y="347127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业务流程的变更需要通过软件开发并发布新版本来实现，业务变更周期长，无法实现敏捷运营</a:t>
                </a:r>
              </a:p>
            </p:txBody>
          </p:sp>
        </p:grpSp>
        <p:grpSp>
          <p:nvGrpSpPr>
            <p:cNvPr id="5" name="组合 30"/>
            <p:cNvGrpSpPr/>
            <p:nvPr/>
          </p:nvGrpSpPr>
          <p:grpSpPr>
            <a:xfrm>
              <a:off x="6313611" y="5613105"/>
              <a:ext cx="5904656" cy="769017"/>
              <a:chOff x="6313611" y="3390387"/>
              <a:chExt cx="5904656" cy="769017"/>
            </a:xfrm>
          </p:grpSpPr>
          <p:sp>
            <p:nvSpPr>
              <p:cNvPr id="33" name="矩形 32">
                <a:extLst>
                  <a:ext uri="{FF2B5EF4-FFF2-40B4-BE49-F238E27FC236}">
                    <a16:creationId xmlns:a16="http://schemas.microsoft.com/office/drawing/2014/main" id="{0AE728FC-5845-4187-BF81-F035E7676F08}"/>
                  </a:ext>
                </a:extLst>
              </p:cNvPr>
              <p:cNvSpPr/>
              <p:nvPr/>
            </p:nvSpPr>
            <p:spPr>
              <a:xfrm>
                <a:off x="9000999" y="3418324"/>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提供基于宏网络的位置服务能力，满足低成本、低功耗的物流跟踪、定位等场景的业务需求</a:t>
                </a:r>
              </a:p>
            </p:txBody>
          </p:sp>
          <p:sp>
            <p:nvSpPr>
              <p:cNvPr id="34" name="矩形 33">
                <a:extLst>
                  <a:ext uri="{FF2B5EF4-FFF2-40B4-BE49-F238E27FC236}">
                    <a16:creationId xmlns:a16="http://schemas.microsoft.com/office/drawing/2014/main" id="{0AE728FC-5845-4187-BF81-F035E7676F08}"/>
                  </a:ext>
                </a:extLst>
              </p:cNvPr>
              <p:cNvSpPr/>
              <p:nvPr/>
            </p:nvSpPr>
            <p:spPr>
              <a:xfrm>
                <a:off x="6313611" y="3390387"/>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需要</a:t>
                </a:r>
                <a:r>
                  <a:rPr lang="en-US" altLang="zh-CN" sz="1400" dirty="0">
                    <a:solidFill>
                      <a:schemeClr val="bg1"/>
                    </a:solidFill>
                    <a:latin typeface="+mn-ea"/>
                    <a:cs typeface="Arial" pitchFamily="34" charset="0"/>
                  </a:rPr>
                  <a:t>GPS</a:t>
                </a:r>
                <a:r>
                  <a:rPr lang="zh-CN" altLang="en-US" sz="1400" dirty="0">
                    <a:solidFill>
                      <a:schemeClr val="bg1"/>
                    </a:solidFill>
                    <a:latin typeface="+mn-ea"/>
                    <a:cs typeface="Arial" pitchFamily="34" charset="0"/>
                  </a:rPr>
                  <a:t>等方式提供定位能力，成本高，耗电大</a:t>
                </a:r>
              </a:p>
            </p:txBody>
          </p:sp>
        </p:grpSp>
        <p:sp>
          <p:nvSpPr>
            <p:cNvPr id="39" name="矩形 38">
              <a:extLst>
                <a:ext uri="{FF2B5EF4-FFF2-40B4-BE49-F238E27FC236}">
                  <a16:creationId xmlns:a16="http://schemas.microsoft.com/office/drawing/2014/main" id="{0AE728FC-5845-4187-BF81-F035E7676F08}"/>
                </a:ext>
              </a:extLst>
            </p:cNvPr>
            <p:cNvSpPr/>
            <p:nvPr/>
          </p:nvSpPr>
          <p:spPr>
            <a:xfrm>
              <a:off x="6313611" y="350180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客户需要依赖应用厂家或者终端厂家组建软件开发团队来提供行业应用系统，成本高昂</a:t>
              </a:r>
            </a:p>
          </p:txBody>
        </p:sp>
      </p:grpSp>
      <p:sp>
        <p:nvSpPr>
          <p:cNvPr id="47" name="矩形 46">
            <a:extLst>
              <a:ext uri="{FF2B5EF4-FFF2-40B4-BE49-F238E27FC236}">
                <a16:creationId xmlns:a16="http://schemas.microsoft.com/office/drawing/2014/main" id="{F7307107-A728-44B6-BCF3-9B73E5A8606A}"/>
              </a:ext>
            </a:extLst>
          </p:cNvPr>
          <p:cNvSpPr/>
          <p:nvPr/>
        </p:nvSpPr>
        <p:spPr>
          <a:xfrm>
            <a:off x="10186774" y="1790710"/>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电信平台</a:t>
            </a:r>
          </a:p>
        </p:txBody>
      </p:sp>
      <p:grpSp>
        <p:nvGrpSpPr>
          <p:cNvPr id="40" name="组合 31">
            <a:extLst>
              <a:ext uri="{FF2B5EF4-FFF2-40B4-BE49-F238E27FC236}">
                <a16:creationId xmlns:a16="http://schemas.microsoft.com/office/drawing/2014/main" id="{ED5DF5E6-5762-41CE-9972-1C57F287410B}"/>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41" name="Picture 4" descr="C:\Users\Shi Xuebao\Desktop\平面处理\logo2.png">
              <a:extLst>
                <a:ext uri="{FF2B5EF4-FFF2-40B4-BE49-F238E27FC236}">
                  <a16:creationId xmlns:a16="http://schemas.microsoft.com/office/drawing/2014/main" id="{FEBD516E-0AA2-4795-9B47-85A9B866A607}"/>
                </a:ext>
              </a:extLst>
            </p:cNvPr>
            <p:cNvPicPr>
              <a:picLocks noChangeAspect="1" noChangeArrowheads="1"/>
            </p:cNvPicPr>
            <p:nvPr/>
          </p:nvPicPr>
          <p:blipFill>
            <a:blip r:embed="rId6" cstate="print"/>
            <a:srcRect/>
            <a:stretch>
              <a:fillRect/>
            </a:stretch>
          </p:blipFill>
          <p:spPr bwMode="auto">
            <a:xfrm>
              <a:off x="112713" y="122238"/>
              <a:ext cx="1152525" cy="581025"/>
            </a:xfrm>
            <a:prstGeom prst="rect">
              <a:avLst/>
            </a:prstGeom>
            <a:noFill/>
            <a:ln w="9525">
              <a:noFill/>
              <a:miter lim="800000"/>
              <a:headEnd/>
              <a:tailEnd/>
            </a:ln>
          </p:spPr>
        </p:pic>
        <p:cxnSp>
          <p:nvCxnSpPr>
            <p:cNvPr id="48" name="直接连接符 8">
              <a:extLst>
                <a:ext uri="{FF2B5EF4-FFF2-40B4-BE49-F238E27FC236}">
                  <a16:creationId xmlns:a16="http://schemas.microsoft.com/office/drawing/2014/main" id="{3163F7D5-B2C2-4374-A3B1-59AA221A5B88}"/>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49" name="直接连接符 9">
              <a:extLst>
                <a:ext uri="{FF2B5EF4-FFF2-40B4-BE49-F238E27FC236}">
                  <a16:creationId xmlns:a16="http://schemas.microsoft.com/office/drawing/2014/main" id="{89101852-E07E-4B18-B0F9-7C21357B99FE}"/>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50" name="直接连接符 10">
              <a:extLst>
                <a:ext uri="{FF2B5EF4-FFF2-40B4-BE49-F238E27FC236}">
                  <a16:creationId xmlns:a16="http://schemas.microsoft.com/office/drawing/2014/main" id="{6B6EB312-F252-4A03-9DC5-103186DA6D9D}"/>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408886177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87719" y="2334225"/>
            <a:ext cx="9962396" cy="4166581"/>
          </a:xfrm>
          <a:prstGeom prst="rect">
            <a:avLst/>
          </a:prstGeom>
        </p:spPr>
      </p:pic>
      <p:sp>
        <p:nvSpPr>
          <p:cNvPr id="34" name="矩形 33"/>
          <p:cNvSpPr/>
          <p:nvPr/>
        </p:nvSpPr>
        <p:spPr>
          <a:xfrm>
            <a:off x="-134342" y="-266940"/>
            <a:ext cx="12404219" cy="7127463"/>
          </a:xfrm>
          <a:prstGeom prst="rect">
            <a:avLst/>
          </a:prstGeom>
          <a:gradFill flip="none" rotWithShape="1">
            <a:gsLst>
              <a:gs pos="24000">
                <a:schemeClr val="tx1"/>
              </a:gs>
              <a:gs pos="86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rtlCol="0" anchor="ctr"/>
          <a:lstStyle/>
          <a:p>
            <a:pPr algn="ctr"/>
            <a:endParaRPr lang="zh-CN" altLang="en-US" sz="1200" dirty="0"/>
          </a:p>
        </p:txBody>
      </p:sp>
      <p:sp>
        <p:nvSpPr>
          <p:cNvPr id="35" name="矩形 34"/>
          <p:cNvSpPr/>
          <p:nvPr/>
        </p:nvSpPr>
        <p:spPr>
          <a:xfrm>
            <a:off x="834618" y="1210320"/>
            <a:ext cx="11102001" cy="461665"/>
          </a:xfrm>
          <a:prstGeom prst="rect">
            <a:avLst/>
          </a:prstGeom>
        </p:spPr>
        <p:txBody>
          <a:bodyPr wrap="square" lIns="0" rIns="0">
            <a:spAutoFit/>
          </a:bodyPr>
          <a:lstStyle/>
          <a:p>
            <a:pPr marL="351368" lvl="1" indent="-342900"/>
            <a:r>
              <a:rPr lang="zh-CN" altLang="en-US" b="1" dirty="0">
                <a:solidFill>
                  <a:srgbClr val="FFC000"/>
                </a:solidFill>
              </a:rPr>
              <a:t>设备即插即用，制造环节免应用</a:t>
            </a:r>
            <a:r>
              <a:rPr lang="en-US" altLang="zh-CN" b="1" dirty="0">
                <a:solidFill>
                  <a:srgbClr val="FFC000"/>
                </a:solidFill>
              </a:rPr>
              <a:t>IP</a:t>
            </a:r>
            <a:r>
              <a:rPr lang="zh-CN" altLang="en-US" b="1" dirty="0">
                <a:solidFill>
                  <a:srgbClr val="FFC000"/>
                </a:solidFill>
              </a:rPr>
              <a:t>烧录；</a:t>
            </a:r>
            <a:r>
              <a:rPr lang="en-US" altLang="zh-CN" b="1" dirty="0">
                <a:solidFill>
                  <a:srgbClr val="FFC000"/>
                </a:solidFill>
              </a:rPr>
              <a:t>SIM</a:t>
            </a:r>
            <a:r>
              <a:rPr lang="zh-CN" altLang="en-US" b="1" dirty="0">
                <a:solidFill>
                  <a:srgbClr val="FFC000"/>
                </a:solidFill>
              </a:rPr>
              <a:t>自助开停，节约设备上线前流量费用</a:t>
            </a:r>
          </a:p>
        </p:txBody>
      </p:sp>
      <p:sp>
        <p:nvSpPr>
          <p:cNvPr id="36" name="标题 20"/>
          <p:cNvSpPr txBox="1">
            <a:spLocks/>
          </p:cNvSpPr>
          <p:nvPr/>
        </p:nvSpPr>
        <p:spPr>
          <a:xfrm>
            <a:off x="669037" y="493174"/>
            <a:ext cx="11343308" cy="779055"/>
          </a:xfrm>
          <a:prstGeom prst="rect">
            <a:avLst/>
          </a:prstGeom>
        </p:spPr>
        <p:txBody>
          <a:bodyPr lIns="91437" tIns="45719" rIns="91437" bIns="45719">
            <a:noAutofit/>
          </a:bodyPr>
          <a:lstStyle>
            <a:lvl1pPr algn="ctr" defTabSz="1219362" rtl="0" eaLnBrk="1" latinLnBrk="0" hangingPunct="1">
              <a:spcBef>
                <a:spcPct val="0"/>
              </a:spcBef>
              <a:buNone/>
              <a:defRPr sz="5900" kern="1200">
                <a:solidFill>
                  <a:schemeClr val="bg1">
                    <a:lumMod val="85000"/>
                  </a:schemeClr>
                </a:solidFill>
                <a:latin typeface="+mj-lt"/>
                <a:ea typeface="+mj-ea"/>
                <a:cs typeface="+mj-cs"/>
              </a:defRPr>
            </a:lvl1pPr>
          </a:lstStyle>
          <a:p>
            <a:pPr algn="l"/>
            <a:r>
              <a:rPr lang="zh-CN" altLang="en-US" sz="3601" b="1" dirty="0"/>
              <a:t>支持设备即插即用，降低生产制造成本</a:t>
            </a:r>
          </a:p>
        </p:txBody>
      </p:sp>
      <p:grpSp>
        <p:nvGrpSpPr>
          <p:cNvPr id="2" name="组合 9"/>
          <p:cNvGrpSpPr/>
          <p:nvPr/>
        </p:nvGrpSpPr>
        <p:grpSpPr>
          <a:xfrm>
            <a:off x="4009355" y="1796681"/>
            <a:ext cx="8208912" cy="4801465"/>
            <a:chOff x="4009355" y="1796681"/>
            <a:chExt cx="8208912" cy="4801465"/>
          </a:xfrm>
        </p:grpSpPr>
        <p:sp>
          <p:nvSpPr>
            <p:cNvPr id="11" name="矩形 10">
              <a:extLst>
                <a:ext uri="{FF2B5EF4-FFF2-40B4-BE49-F238E27FC236}">
                  <a16:creationId xmlns:a16="http://schemas.microsoft.com/office/drawing/2014/main" id="{0AE728FC-5845-4187-BF81-F035E7676F08}"/>
                </a:ext>
              </a:extLst>
            </p:cNvPr>
            <p:cNvSpPr/>
            <p:nvPr/>
          </p:nvSpPr>
          <p:spPr>
            <a:xfrm>
              <a:off x="4009355" y="2772616"/>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200" b="1" dirty="0">
                  <a:solidFill>
                    <a:srgbClr val="FFC000"/>
                  </a:solidFill>
                  <a:latin typeface="+mn-ea"/>
                  <a:cs typeface="Arial" pitchFamily="34" charset="0"/>
                </a:rPr>
                <a:t>自助化的</a:t>
              </a:r>
              <a:r>
                <a:rPr lang="en-US" altLang="zh-CN" sz="2200" b="1" dirty="0">
                  <a:solidFill>
                    <a:srgbClr val="FFC000"/>
                  </a:solidFill>
                  <a:latin typeface="+mn-ea"/>
                  <a:cs typeface="Arial" pitchFamily="34" charset="0"/>
                </a:rPr>
                <a:t>SIM</a:t>
              </a:r>
              <a:r>
                <a:rPr lang="zh-CN" altLang="en-US" sz="2200" b="1" dirty="0">
                  <a:solidFill>
                    <a:srgbClr val="FFC000"/>
                  </a:solidFill>
                  <a:latin typeface="+mn-ea"/>
                  <a:cs typeface="Arial" pitchFamily="34" charset="0"/>
                </a:rPr>
                <a:t>卡开户管理</a:t>
              </a:r>
            </a:p>
          </p:txBody>
        </p:sp>
        <p:sp>
          <p:nvSpPr>
            <p:cNvPr id="12" name="矩形 11">
              <a:extLst>
                <a:ext uri="{FF2B5EF4-FFF2-40B4-BE49-F238E27FC236}">
                  <a16:creationId xmlns:a16="http://schemas.microsoft.com/office/drawing/2014/main" id="{0AE728FC-5845-4187-BF81-F035E7676F08}"/>
                </a:ext>
              </a:extLst>
            </p:cNvPr>
            <p:cNvSpPr/>
            <p:nvPr/>
          </p:nvSpPr>
          <p:spPr>
            <a:xfrm>
              <a:off x="4009355" y="4314368"/>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C000"/>
                  </a:solidFill>
                  <a:latin typeface="+mn-ea"/>
                  <a:cs typeface="Arial" pitchFamily="34" charset="0"/>
                </a:rPr>
                <a:t>自动化配置终端目的服务器地址</a:t>
              </a:r>
            </a:p>
          </p:txBody>
        </p:sp>
        <p:sp>
          <p:nvSpPr>
            <p:cNvPr id="15" name="矩形 14">
              <a:extLst>
                <a:ext uri="{FF2B5EF4-FFF2-40B4-BE49-F238E27FC236}">
                  <a16:creationId xmlns:a16="http://schemas.microsoft.com/office/drawing/2014/main" id="{0AE728FC-5845-4187-BF81-F035E7676F08}"/>
                </a:ext>
              </a:extLst>
            </p:cNvPr>
            <p:cNvSpPr/>
            <p:nvPr/>
          </p:nvSpPr>
          <p:spPr>
            <a:xfrm>
              <a:off x="7321723" y="1796681"/>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无平台</a:t>
              </a:r>
            </a:p>
          </p:txBody>
        </p:sp>
        <p:sp>
          <p:nvSpPr>
            <p:cNvPr id="17" name="矩形 16">
              <a:extLst>
                <a:ext uri="{FF2B5EF4-FFF2-40B4-BE49-F238E27FC236}">
                  <a16:creationId xmlns:a16="http://schemas.microsoft.com/office/drawing/2014/main" id="{0AE728FC-5845-4187-BF81-F035E7676F08}"/>
                </a:ext>
              </a:extLst>
            </p:cNvPr>
            <p:cNvSpPr/>
            <p:nvPr/>
          </p:nvSpPr>
          <p:spPr>
            <a:xfrm>
              <a:off x="6313611" y="2853730"/>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批卡即开通，到终端上线前库存期的流量费用被浪费</a:t>
              </a:r>
            </a:p>
          </p:txBody>
        </p:sp>
        <p:sp>
          <p:nvSpPr>
            <p:cNvPr id="18" name="矩形 17">
              <a:extLst>
                <a:ext uri="{FF2B5EF4-FFF2-40B4-BE49-F238E27FC236}">
                  <a16:creationId xmlns:a16="http://schemas.microsoft.com/office/drawing/2014/main" id="{0AE728FC-5845-4187-BF81-F035E7676F08}"/>
                </a:ext>
              </a:extLst>
            </p:cNvPr>
            <p:cNvSpPr/>
            <p:nvPr/>
          </p:nvSpPr>
          <p:spPr>
            <a:xfrm>
              <a:off x="9000999" y="2853730"/>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客户可自助设置</a:t>
              </a:r>
              <a:r>
                <a:rPr lang="en-US" altLang="zh-CN" sz="1400" dirty="0">
                  <a:solidFill>
                    <a:schemeClr val="bg1"/>
                  </a:solidFill>
                  <a:latin typeface="+mn-ea"/>
                  <a:cs typeface="Arial" pitchFamily="34" charset="0"/>
                </a:rPr>
                <a:t>SIM</a:t>
              </a:r>
              <a:r>
                <a:rPr lang="zh-CN" altLang="en-US" sz="1400" dirty="0">
                  <a:solidFill>
                    <a:schemeClr val="bg1"/>
                  </a:solidFill>
                  <a:latin typeface="+mn-ea"/>
                  <a:cs typeface="Arial" pitchFamily="34" charset="0"/>
                </a:rPr>
                <a:t>卡状态，生产测试设置预激活用于连接测试，终端部署时再开通，节约测试期流量费用。</a:t>
              </a:r>
            </a:p>
          </p:txBody>
        </p:sp>
        <p:cxnSp>
          <p:nvCxnSpPr>
            <p:cNvPr id="19" name="直接连接符 18"/>
            <p:cNvCxnSpPr/>
            <p:nvPr/>
          </p:nvCxnSpPr>
          <p:spPr>
            <a:xfrm>
              <a:off x="8979534" y="1989634"/>
              <a:ext cx="0" cy="460851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3" name="组合 5"/>
            <p:cNvGrpSpPr/>
            <p:nvPr/>
          </p:nvGrpSpPr>
          <p:grpSpPr>
            <a:xfrm>
              <a:off x="6313611" y="3471272"/>
              <a:ext cx="5904656" cy="1584176"/>
              <a:chOff x="6313611" y="3471272"/>
              <a:chExt cx="5904656" cy="1584176"/>
            </a:xfrm>
          </p:grpSpPr>
          <p:sp>
            <p:nvSpPr>
              <p:cNvPr id="28" name="矩形 27">
                <a:extLst>
                  <a:ext uri="{FF2B5EF4-FFF2-40B4-BE49-F238E27FC236}">
                    <a16:creationId xmlns:a16="http://schemas.microsoft.com/office/drawing/2014/main" id="{0AE728FC-5845-4187-BF81-F035E7676F08}"/>
                  </a:ext>
                </a:extLst>
              </p:cNvPr>
              <p:cNvSpPr/>
              <p:nvPr/>
            </p:nvSpPr>
            <p:spPr>
              <a:xfrm>
                <a:off x="9000999" y="4314368"/>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设备免</a:t>
                </a:r>
                <a:r>
                  <a:rPr lang="en-US" altLang="zh-CN" sz="1400" dirty="0">
                    <a:solidFill>
                      <a:schemeClr val="bg1"/>
                    </a:solidFill>
                    <a:latin typeface="+mn-ea"/>
                    <a:cs typeface="Arial" pitchFamily="34" charset="0"/>
                  </a:rPr>
                  <a:t>IP</a:t>
                </a:r>
                <a:r>
                  <a:rPr lang="zh-CN" altLang="en-US" sz="1400" dirty="0">
                    <a:solidFill>
                      <a:schemeClr val="bg1"/>
                    </a:solidFill>
                    <a:latin typeface="+mn-ea"/>
                    <a:cs typeface="Arial" pitchFamily="34" charset="0"/>
                  </a:rPr>
                  <a:t>预置，上电接入网络后，平台通过与网络侧配合，给终端设备下发相应应用服务</a:t>
                </a:r>
                <a:r>
                  <a:rPr lang="en-US" altLang="zh-CN" sz="1400" dirty="0">
                    <a:solidFill>
                      <a:schemeClr val="bg1"/>
                    </a:solidFill>
                    <a:latin typeface="+mn-ea"/>
                    <a:cs typeface="Arial" pitchFamily="34" charset="0"/>
                  </a:rPr>
                  <a:t>IP</a:t>
                </a:r>
                <a:r>
                  <a:rPr lang="zh-CN" altLang="en-US" sz="1400" dirty="0">
                    <a:solidFill>
                      <a:schemeClr val="bg1"/>
                    </a:solidFill>
                    <a:latin typeface="+mn-ea"/>
                    <a:cs typeface="Arial" pitchFamily="34" charset="0"/>
                  </a:rPr>
                  <a:t>地址，即插即用</a:t>
                </a:r>
              </a:p>
            </p:txBody>
          </p:sp>
          <p:sp>
            <p:nvSpPr>
              <p:cNvPr id="29" name="矩形 28">
                <a:extLst>
                  <a:ext uri="{FF2B5EF4-FFF2-40B4-BE49-F238E27FC236}">
                    <a16:creationId xmlns:a16="http://schemas.microsoft.com/office/drawing/2014/main" id="{0AE728FC-5845-4187-BF81-F035E7676F08}"/>
                  </a:ext>
                </a:extLst>
              </p:cNvPr>
              <p:cNvSpPr/>
              <p:nvPr/>
            </p:nvSpPr>
            <p:spPr>
              <a:xfrm>
                <a:off x="6313611" y="3471272"/>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endParaRPr lang="zh-CN" altLang="en-US" sz="1400" dirty="0">
                  <a:solidFill>
                    <a:schemeClr val="bg1"/>
                  </a:solidFill>
                  <a:latin typeface="+mn-ea"/>
                  <a:cs typeface="Arial" pitchFamily="34" charset="0"/>
                </a:endParaRPr>
              </a:p>
            </p:txBody>
          </p:sp>
        </p:grpSp>
        <p:sp>
          <p:nvSpPr>
            <p:cNvPr id="23" name="矩形 22">
              <a:extLst>
                <a:ext uri="{FF2B5EF4-FFF2-40B4-BE49-F238E27FC236}">
                  <a16:creationId xmlns:a16="http://schemas.microsoft.com/office/drawing/2014/main" id="{0AE728FC-5845-4187-BF81-F035E7676F08}"/>
                </a:ext>
              </a:extLst>
            </p:cNvPr>
            <p:cNvSpPr/>
            <p:nvPr/>
          </p:nvSpPr>
          <p:spPr>
            <a:xfrm>
              <a:off x="6313611" y="4344898"/>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终端设备生产阶段，需要为发往不同区域的终端烧录相应应用系统</a:t>
              </a:r>
              <a:r>
                <a:rPr lang="en-US" altLang="zh-CN" sz="1400" dirty="0">
                  <a:solidFill>
                    <a:schemeClr val="bg1"/>
                  </a:solidFill>
                  <a:latin typeface="+mn-ea"/>
                  <a:cs typeface="Arial" pitchFamily="34" charset="0"/>
                </a:rPr>
                <a:t>IP</a:t>
              </a:r>
              <a:r>
                <a:rPr lang="zh-CN" altLang="en-US" sz="1400" dirty="0">
                  <a:solidFill>
                    <a:schemeClr val="bg1"/>
                  </a:solidFill>
                  <a:latin typeface="+mn-ea"/>
                  <a:cs typeface="Arial" pitchFamily="34" charset="0"/>
                </a:rPr>
                <a:t>地址，增加终端制造流程和成本</a:t>
              </a:r>
            </a:p>
          </p:txBody>
        </p:sp>
      </p:grpSp>
      <p:sp>
        <p:nvSpPr>
          <p:cNvPr id="24" name="矩形 23">
            <a:extLst>
              <a:ext uri="{FF2B5EF4-FFF2-40B4-BE49-F238E27FC236}">
                <a16:creationId xmlns:a16="http://schemas.microsoft.com/office/drawing/2014/main" id="{E0430C83-A552-46AA-8FAD-BF9F2CAD9EE3}"/>
              </a:ext>
            </a:extLst>
          </p:cNvPr>
          <p:cNvSpPr/>
          <p:nvPr/>
        </p:nvSpPr>
        <p:spPr>
          <a:xfrm>
            <a:off x="10186774" y="1790710"/>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电信平台</a:t>
            </a:r>
          </a:p>
        </p:txBody>
      </p:sp>
      <p:grpSp>
        <p:nvGrpSpPr>
          <p:cNvPr id="25" name="组合 31">
            <a:extLst>
              <a:ext uri="{FF2B5EF4-FFF2-40B4-BE49-F238E27FC236}">
                <a16:creationId xmlns:a16="http://schemas.microsoft.com/office/drawing/2014/main" id="{1FC5BBA6-AA00-421B-A98D-9DA2EB383AFF}"/>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33" name="Picture 4" descr="C:\Users\Shi Xuebao\Desktop\平面处理\logo2.png">
              <a:extLst>
                <a:ext uri="{FF2B5EF4-FFF2-40B4-BE49-F238E27FC236}">
                  <a16:creationId xmlns:a16="http://schemas.microsoft.com/office/drawing/2014/main" id="{8CEC8589-5256-480D-AE98-BB19B79A57FD}"/>
                </a:ext>
              </a:extLst>
            </p:cNvPr>
            <p:cNvPicPr>
              <a:picLocks noChangeAspect="1" noChangeArrowheads="1"/>
            </p:cNvPicPr>
            <p:nvPr/>
          </p:nvPicPr>
          <p:blipFill>
            <a:blip r:embed="rId5" cstate="print"/>
            <a:srcRect/>
            <a:stretch>
              <a:fillRect/>
            </a:stretch>
          </p:blipFill>
          <p:spPr bwMode="auto">
            <a:xfrm>
              <a:off x="112713" y="122238"/>
              <a:ext cx="1152525" cy="581025"/>
            </a:xfrm>
            <a:prstGeom prst="rect">
              <a:avLst/>
            </a:prstGeom>
            <a:noFill/>
            <a:ln w="9525">
              <a:noFill/>
              <a:miter lim="800000"/>
              <a:headEnd/>
              <a:tailEnd/>
            </a:ln>
          </p:spPr>
        </p:pic>
        <p:cxnSp>
          <p:nvCxnSpPr>
            <p:cNvPr id="37" name="直接连接符 8">
              <a:extLst>
                <a:ext uri="{FF2B5EF4-FFF2-40B4-BE49-F238E27FC236}">
                  <a16:creationId xmlns:a16="http://schemas.microsoft.com/office/drawing/2014/main" id="{E03A4499-9085-4BC3-8836-BBB0B1E8D164}"/>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38" name="直接连接符 9">
              <a:extLst>
                <a:ext uri="{FF2B5EF4-FFF2-40B4-BE49-F238E27FC236}">
                  <a16:creationId xmlns:a16="http://schemas.microsoft.com/office/drawing/2014/main" id="{35C7746E-56C0-4C6E-908F-57B2AD0681A7}"/>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39" name="直接连接符 10">
              <a:extLst>
                <a:ext uri="{FF2B5EF4-FFF2-40B4-BE49-F238E27FC236}">
                  <a16:creationId xmlns:a16="http://schemas.microsoft.com/office/drawing/2014/main" id="{6EB202B4-A3D6-4A26-BB4F-77E9F0AFF6F2}"/>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376732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组合 5"/>
          <p:cNvPicPr>
            <a:picLocks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p:blipFill>
        <p:spPr bwMode="auto">
          <a:xfrm>
            <a:off x="885781" y="2180032"/>
            <a:ext cx="11037282" cy="4283721"/>
          </a:xfrm>
          <a:prstGeom prst="rect">
            <a:avLst/>
          </a:prstGeom>
          <a:noFill/>
        </p:spPr>
      </p:pic>
      <p:sp>
        <p:nvSpPr>
          <p:cNvPr id="30" name="矩形 29"/>
          <p:cNvSpPr/>
          <p:nvPr/>
        </p:nvSpPr>
        <p:spPr>
          <a:xfrm>
            <a:off x="-123806" y="-88093"/>
            <a:ext cx="12404219" cy="7127463"/>
          </a:xfrm>
          <a:prstGeom prst="rect">
            <a:avLst/>
          </a:prstGeom>
          <a:gradFill flip="none" rotWithShape="1">
            <a:gsLst>
              <a:gs pos="14000">
                <a:schemeClr val="tx1"/>
              </a:gs>
              <a:gs pos="86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rtlCol="0" anchor="ctr"/>
          <a:lstStyle/>
          <a:p>
            <a:pPr algn="ctr"/>
            <a:endParaRPr lang="zh-CN" altLang="en-US" sz="1200" dirty="0"/>
          </a:p>
        </p:txBody>
      </p:sp>
      <p:sp>
        <p:nvSpPr>
          <p:cNvPr id="34" name="标题 20"/>
          <p:cNvSpPr txBox="1">
            <a:spLocks/>
          </p:cNvSpPr>
          <p:nvPr/>
        </p:nvSpPr>
        <p:spPr>
          <a:xfrm>
            <a:off x="669037" y="493174"/>
            <a:ext cx="11343308" cy="779055"/>
          </a:xfrm>
          <a:prstGeom prst="rect">
            <a:avLst/>
          </a:prstGeom>
        </p:spPr>
        <p:txBody>
          <a:bodyPr lIns="91437" tIns="45719" rIns="91437" bIns="45719">
            <a:noAutofit/>
          </a:bodyPr>
          <a:lstStyle>
            <a:lvl1pPr algn="ctr" defTabSz="1219362" rtl="0" eaLnBrk="1" latinLnBrk="0" hangingPunct="1">
              <a:spcBef>
                <a:spcPct val="0"/>
              </a:spcBef>
              <a:buNone/>
              <a:defRPr sz="5900" kern="1200">
                <a:solidFill>
                  <a:schemeClr val="bg1">
                    <a:lumMod val="85000"/>
                  </a:schemeClr>
                </a:solidFill>
                <a:latin typeface="+mj-lt"/>
                <a:ea typeface="+mj-ea"/>
                <a:cs typeface="+mj-cs"/>
              </a:defRPr>
            </a:lvl1pPr>
          </a:lstStyle>
          <a:p>
            <a:pPr algn="l"/>
            <a:r>
              <a:rPr lang="zh-CN" altLang="en-US" sz="3601" b="1" dirty="0"/>
              <a:t>终端设备远程故障巡检，效率高、成本低</a:t>
            </a:r>
          </a:p>
        </p:txBody>
      </p:sp>
      <p:sp>
        <p:nvSpPr>
          <p:cNvPr id="35" name="文本框 34"/>
          <p:cNvSpPr txBox="1"/>
          <p:nvPr/>
        </p:nvSpPr>
        <p:spPr>
          <a:xfrm>
            <a:off x="0" y="1272229"/>
            <a:ext cx="11505724" cy="461663"/>
          </a:xfrm>
          <a:prstGeom prst="rect">
            <a:avLst/>
          </a:prstGeom>
          <a:noFill/>
        </p:spPr>
        <p:txBody>
          <a:bodyPr wrap="square" lIns="91437" tIns="45719" rIns="91437" bIns="45719" rtlCol="0">
            <a:spAutoFit/>
          </a:bodyPr>
          <a:lstStyle/>
          <a:p>
            <a:pPr algn="ctr"/>
            <a:r>
              <a:rPr lang="zh-CN" altLang="en-US" b="1" dirty="0">
                <a:solidFill>
                  <a:srgbClr val="FFC000"/>
                </a:solidFill>
              </a:rPr>
              <a:t>终端设备问题定界从段到段</a:t>
            </a:r>
            <a:r>
              <a:rPr lang="zh-CN" altLang="en-US" b="1" dirty="0">
                <a:solidFill>
                  <a:srgbClr val="FFC000"/>
                </a:solidFill>
                <a:sym typeface="Wingdings" panose="05000000000000000000" pitchFamily="2" charset="2"/>
              </a:rPr>
              <a:t>提升为端到端， 终端问题修复从本地到远程</a:t>
            </a:r>
            <a:endParaRPr lang="zh-CN" altLang="en-US" b="1" dirty="0">
              <a:solidFill>
                <a:srgbClr val="FFC000"/>
              </a:solidFill>
            </a:endParaRPr>
          </a:p>
        </p:txBody>
      </p:sp>
      <p:grpSp>
        <p:nvGrpSpPr>
          <p:cNvPr id="4" name="组合 17"/>
          <p:cNvGrpSpPr/>
          <p:nvPr/>
        </p:nvGrpSpPr>
        <p:grpSpPr>
          <a:xfrm>
            <a:off x="4009355" y="1796681"/>
            <a:ext cx="8208912" cy="4801465"/>
            <a:chOff x="4009355" y="1796681"/>
            <a:chExt cx="8208912" cy="4801465"/>
          </a:xfrm>
        </p:grpSpPr>
        <p:sp>
          <p:nvSpPr>
            <p:cNvPr id="21" name="矩形 20">
              <a:extLst>
                <a:ext uri="{FF2B5EF4-FFF2-40B4-BE49-F238E27FC236}">
                  <a16:creationId xmlns:a16="http://schemas.microsoft.com/office/drawing/2014/main" id="{0AE728FC-5845-4187-BF81-F035E7676F08}"/>
                </a:ext>
              </a:extLst>
            </p:cNvPr>
            <p:cNvSpPr/>
            <p:nvPr/>
          </p:nvSpPr>
          <p:spPr>
            <a:xfrm>
              <a:off x="4009355" y="2607600"/>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en-US" altLang="zh-CN" sz="2200" b="1" dirty="0">
                  <a:solidFill>
                    <a:srgbClr val="FFC000"/>
                  </a:solidFill>
                  <a:latin typeface="+mn-ea"/>
                  <a:cs typeface="Arial" pitchFamily="34" charset="0"/>
                </a:rPr>
                <a:t>E2E</a:t>
              </a:r>
              <a:r>
                <a:rPr lang="zh-CN" altLang="en-US" sz="2200" b="1" dirty="0">
                  <a:solidFill>
                    <a:srgbClr val="FFC000"/>
                  </a:solidFill>
                  <a:latin typeface="+mn-ea"/>
                  <a:cs typeface="Arial" pitchFamily="34" charset="0"/>
                </a:rPr>
                <a:t>在线故障定界分析工具</a:t>
              </a:r>
            </a:p>
          </p:txBody>
        </p:sp>
        <p:sp>
          <p:nvSpPr>
            <p:cNvPr id="22" name="矩形 21">
              <a:extLst>
                <a:ext uri="{FF2B5EF4-FFF2-40B4-BE49-F238E27FC236}">
                  <a16:creationId xmlns:a16="http://schemas.microsoft.com/office/drawing/2014/main" id="{0AE728FC-5845-4187-BF81-F035E7676F08}"/>
                </a:ext>
              </a:extLst>
            </p:cNvPr>
            <p:cNvSpPr/>
            <p:nvPr/>
          </p:nvSpPr>
          <p:spPr>
            <a:xfrm>
              <a:off x="4009355" y="4344898"/>
              <a:ext cx="2376264"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en-US" altLang="zh-CN" sz="2200" b="1" dirty="0">
                  <a:solidFill>
                    <a:srgbClr val="FFC000"/>
                  </a:solidFill>
                  <a:latin typeface="+mn-ea"/>
                  <a:cs typeface="Arial" pitchFamily="34" charset="0"/>
                </a:rPr>
                <a:t>FOTA/SOTA</a:t>
              </a:r>
              <a:r>
                <a:rPr lang="zh-CN" altLang="en-US" sz="2200" b="1" dirty="0">
                  <a:solidFill>
                    <a:srgbClr val="FFC000"/>
                  </a:solidFill>
                  <a:latin typeface="+mn-ea"/>
                  <a:cs typeface="Arial" pitchFamily="34" charset="0"/>
                </a:rPr>
                <a:t>升级与修复</a:t>
              </a:r>
            </a:p>
          </p:txBody>
        </p:sp>
        <p:sp>
          <p:nvSpPr>
            <p:cNvPr id="31" name="矩形 30">
              <a:extLst>
                <a:ext uri="{FF2B5EF4-FFF2-40B4-BE49-F238E27FC236}">
                  <a16:creationId xmlns:a16="http://schemas.microsoft.com/office/drawing/2014/main" id="{0AE728FC-5845-4187-BF81-F035E7676F08}"/>
                </a:ext>
              </a:extLst>
            </p:cNvPr>
            <p:cNvSpPr/>
            <p:nvPr/>
          </p:nvSpPr>
          <p:spPr>
            <a:xfrm>
              <a:off x="7321723" y="1796681"/>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无平台</a:t>
              </a:r>
            </a:p>
          </p:txBody>
        </p:sp>
        <p:sp>
          <p:nvSpPr>
            <p:cNvPr id="37" name="矩形 36">
              <a:extLst>
                <a:ext uri="{FF2B5EF4-FFF2-40B4-BE49-F238E27FC236}">
                  <a16:creationId xmlns:a16="http://schemas.microsoft.com/office/drawing/2014/main" id="{0AE728FC-5845-4187-BF81-F035E7676F08}"/>
                </a:ext>
              </a:extLst>
            </p:cNvPr>
            <p:cNvSpPr/>
            <p:nvPr/>
          </p:nvSpPr>
          <p:spPr>
            <a:xfrm>
              <a:off x="6313611" y="2640748"/>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设备故障需要段到段的依次排查，时间长，成本高</a:t>
              </a:r>
            </a:p>
          </p:txBody>
        </p:sp>
        <p:sp>
          <p:nvSpPr>
            <p:cNvPr id="38" name="矩形 37">
              <a:extLst>
                <a:ext uri="{FF2B5EF4-FFF2-40B4-BE49-F238E27FC236}">
                  <a16:creationId xmlns:a16="http://schemas.microsoft.com/office/drawing/2014/main" id="{0AE728FC-5845-4187-BF81-F035E7676F08}"/>
                </a:ext>
              </a:extLst>
            </p:cNvPr>
            <p:cNvSpPr/>
            <p:nvPr/>
          </p:nvSpPr>
          <p:spPr>
            <a:xfrm>
              <a:off x="9000999" y="2640748"/>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采集终端、网络、应用侧状态端到端信息；智能关联分析，实现高效精准的故障定界</a:t>
              </a:r>
            </a:p>
          </p:txBody>
        </p:sp>
        <p:cxnSp>
          <p:nvCxnSpPr>
            <p:cNvPr id="39" name="直接连接符 38"/>
            <p:cNvCxnSpPr/>
            <p:nvPr/>
          </p:nvCxnSpPr>
          <p:spPr>
            <a:xfrm>
              <a:off x="8979534" y="1989634"/>
              <a:ext cx="0" cy="460851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a:xfrm>
              <a:off x="6313611" y="4344898"/>
              <a:ext cx="5904656" cy="741080"/>
              <a:chOff x="6313611" y="4344898"/>
              <a:chExt cx="5904656" cy="741080"/>
            </a:xfrm>
          </p:grpSpPr>
          <p:sp>
            <p:nvSpPr>
              <p:cNvPr id="47" name="矩形 46">
                <a:extLst>
                  <a:ext uri="{FF2B5EF4-FFF2-40B4-BE49-F238E27FC236}">
                    <a16:creationId xmlns:a16="http://schemas.microsoft.com/office/drawing/2014/main" id="{0AE728FC-5845-4187-BF81-F035E7676F08}"/>
                  </a:ext>
                </a:extLst>
              </p:cNvPr>
              <p:cNvSpPr/>
              <p:nvPr/>
            </p:nvSpPr>
            <p:spPr>
              <a:xfrm>
                <a:off x="9000999" y="4344898"/>
                <a:ext cx="3217268"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与主流</a:t>
                </a:r>
                <a:r>
                  <a:rPr lang="en-US" altLang="zh-CN" sz="1400" dirty="0">
                    <a:solidFill>
                      <a:schemeClr val="bg1"/>
                    </a:solidFill>
                    <a:latin typeface="+mn-ea"/>
                    <a:cs typeface="Arial" pitchFamily="34" charset="0"/>
                  </a:rPr>
                  <a:t>NB-IoT</a:t>
                </a:r>
                <a:r>
                  <a:rPr lang="zh-CN" altLang="en-US" sz="1400" dirty="0">
                    <a:solidFill>
                      <a:schemeClr val="bg1"/>
                    </a:solidFill>
                    <a:latin typeface="+mn-ea"/>
                    <a:cs typeface="Arial" pitchFamily="34" charset="0"/>
                  </a:rPr>
                  <a:t>芯片、模组厂家实现</a:t>
                </a:r>
                <a:r>
                  <a:rPr lang="en-US" altLang="zh-CN" sz="1400" dirty="0">
                    <a:solidFill>
                      <a:schemeClr val="bg1"/>
                    </a:solidFill>
                    <a:latin typeface="+mn-ea"/>
                    <a:cs typeface="Arial" pitchFamily="34" charset="0"/>
                  </a:rPr>
                  <a:t>FOTA/ SOTA</a:t>
                </a:r>
                <a:r>
                  <a:rPr lang="zh-CN" altLang="en-US" sz="1400" dirty="0">
                    <a:solidFill>
                      <a:schemeClr val="bg1"/>
                    </a:solidFill>
                    <a:latin typeface="+mn-ea"/>
                    <a:cs typeface="Arial" pitchFamily="34" charset="0"/>
                  </a:rPr>
                  <a:t>远程升级能力集成，实现终端设备固件和软件问题远程升级恢复；并针对</a:t>
                </a:r>
                <a:r>
                  <a:rPr lang="en-US" altLang="zh-CN" sz="1400" dirty="0">
                    <a:solidFill>
                      <a:schemeClr val="bg1"/>
                    </a:solidFill>
                    <a:latin typeface="+mn-ea"/>
                    <a:cs typeface="Arial" pitchFamily="34" charset="0"/>
                  </a:rPr>
                  <a:t>NB-IoT</a:t>
                </a:r>
                <a:r>
                  <a:rPr lang="zh-CN" altLang="en-US" sz="1400" dirty="0">
                    <a:solidFill>
                      <a:schemeClr val="bg1"/>
                    </a:solidFill>
                    <a:latin typeface="+mn-ea"/>
                    <a:cs typeface="Arial" pitchFamily="34" charset="0"/>
                  </a:rPr>
                  <a:t>网络特性，实现终端升级包下发断点续传</a:t>
                </a:r>
              </a:p>
            </p:txBody>
          </p:sp>
          <p:sp>
            <p:nvSpPr>
              <p:cNvPr id="48" name="矩形 47">
                <a:extLst>
                  <a:ext uri="{FF2B5EF4-FFF2-40B4-BE49-F238E27FC236}">
                    <a16:creationId xmlns:a16="http://schemas.microsoft.com/office/drawing/2014/main" id="{0AE728FC-5845-4187-BF81-F035E7676F08}"/>
                  </a:ext>
                </a:extLst>
              </p:cNvPr>
              <p:cNvSpPr/>
              <p:nvPr/>
            </p:nvSpPr>
            <p:spPr>
              <a:xfrm>
                <a:off x="6313611" y="4344898"/>
                <a:ext cx="2590666"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1400" dirty="0">
                    <a:solidFill>
                      <a:schemeClr val="bg1"/>
                    </a:solidFill>
                    <a:latin typeface="+mn-ea"/>
                    <a:cs typeface="Arial" pitchFamily="34" charset="0"/>
                  </a:rPr>
                  <a:t>难以实现终端设备固件和软件远程升级，线下人工完成时间长，成本高</a:t>
                </a:r>
              </a:p>
            </p:txBody>
          </p:sp>
        </p:grpSp>
      </p:grpSp>
      <p:sp>
        <p:nvSpPr>
          <p:cNvPr id="32" name="矩形 31">
            <a:extLst>
              <a:ext uri="{FF2B5EF4-FFF2-40B4-BE49-F238E27FC236}">
                <a16:creationId xmlns:a16="http://schemas.microsoft.com/office/drawing/2014/main" id="{027B584D-EEBE-4B51-B47E-8B9D08B3409B}"/>
              </a:ext>
            </a:extLst>
          </p:cNvPr>
          <p:cNvSpPr/>
          <p:nvPr/>
        </p:nvSpPr>
        <p:spPr>
          <a:xfrm>
            <a:off x="10186774" y="1790710"/>
            <a:ext cx="1133489" cy="74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7998" tIns="34289" rIns="47998" bIns="34289" rtlCol="0" anchor="ctr"/>
          <a:lstStyle/>
          <a:p>
            <a:pPr>
              <a:lnSpc>
                <a:spcPct val="120000"/>
              </a:lnSpc>
            </a:pPr>
            <a:r>
              <a:rPr lang="zh-CN" altLang="en-US" sz="2000" b="1" dirty="0">
                <a:solidFill>
                  <a:srgbClr val="FFFF00"/>
                </a:solidFill>
                <a:latin typeface="+mn-ea"/>
                <a:cs typeface="Arial" pitchFamily="34" charset="0"/>
              </a:rPr>
              <a:t>电信平台</a:t>
            </a:r>
          </a:p>
        </p:txBody>
      </p:sp>
      <p:grpSp>
        <p:nvGrpSpPr>
          <p:cNvPr id="33" name="组合 31">
            <a:extLst>
              <a:ext uri="{FF2B5EF4-FFF2-40B4-BE49-F238E27FC236}">
                <a16:creationId xmlns:a16="http://schemas.microsoft.com/office/drawing/2014/main" id="{CF74597C-755C-41F5-BCF7-22544CF81ADF}"/>
              </a:ext>
            </a:extLst>
          </p:cNvPr>
          <p:cNvGrpSpPr>
            <a:grpSpLocks noChangeAspect="1"/>
          </p:cNvGrpSpPr>
          <p:nvPr/>
        </p:nvGrpSpPr>
        <p:grpSpPr>
          <a:xfrm>
            <a:off x="10850115" y="90242"/>
            <a:ext cx="1196607" cy="603248"/>
            <a:chOff x="112713" y="122238"/>
            <a:chExt cx="1152525" cy="581025"/>
          </a:xfrm>
          <a:effectLst>
            <a:outerShdw blurRad="50800" dist="38100" dir="2700000" algn="tl" rotWithShape="0">
              <a:prstClr val="black">
                <a:alpha val="40000"/>
              </a:prstClr>
            </a:outerShdw>
          </a:effectLst>
        </p:grpSpPr>
        <p:pic>
          <p:nvPicPr>
            <p:cNvPr id="40" name="Picture 4" descr="C:\Users\Shi Xuebao\Desktop\平面处理\logo2.png">
              <a:extLst>
                <a:ext uri="{FF2B5EF4-FFF2-40B4-BE49-F238E27FC236}">
                  <a16:creationId xmlns:a16="http://schemas.microsoft.com/office/drawing/2014/main" id="{FD471C2D-9597-48AA-8562-FBB7678A1D24}"/>
                </a:ext>
              </a:extLst>
            </p:cNvPr>
            <p:cNvPicPr>
              <a:picLocks noChangeAspect="1" noChangeArrowheads="1"/>
            </p:cNvPicPr>
            <p:nvPr/>
          </p:nvPicPr>
          <p:blipFill>
            <a:blip r:embed="rId5" cstate="print"/>
            <a:srcRect/>
            <a:stretch>
              <a:fillRect/>
            </a:stretch>
          </p:blipFill>
          <p:spPr bwMode="auto">
            <a:xfrm>
              <a:off x="112713" y="122238"/>
              <a:ext cx="1152525" cy="581025"/>
            </a:xfrm>
            <a:prstGeom prst="rect">
              <a:avLst/>
            </a:prstGeom>
            <a:noFill/>
            <a:ln w="9525">
              <a:noFill/>
              <a:miter lim="800000"/>
              <a:headEnd/>
              <a:tailEnd/>
            </a:ln>
          </p:spPr>
        </p:pic>
        <p:cxnSp>
          <p:nvCxnSpPr>
            <p:cNvPr id="41" name="直接连接符 8">
              <a:extLst>
                <a:ext uri="{FF2B5EF4-FFF2-40B4-BE49-F238E27FC236}">
                  <a16:creationId xmlns:a16="http://schemas.microsoft.com/office/drawing/2014/main" id="{BABFA1EB-2F0D-4B56-859B-4692C52864CF}"/>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42" name="直接连接符 9">
              <a:extLst>
                <a:ext uri="{FF2B5EF4-FFF2-40B4-BE49-F238E27FC236}">
                  <a16:creationId xmlns:a16="http://schemas.microsoft.com/office/drawing/2014/main" id="{2DED7D2A-8E2E-4092-9CA2-007428F5C494}"/>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50" name="直接连接符 10">
              <a:extLst>
                <a:ext uri="{FF2B5EF4-FFF2-40B4-BE49-F238E27FC236}">
                  <a16:creationId xmlns:a16="http://schemas.microsoft.com/office/drawing/2014/main" id="{249669F7-9318-453A-8CCA-603578434D3D}"/>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236132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 descr="\\Bchief-sever180\共享\华为\2015\4月\D-201504888-分析师大会胶片美化项目-张俊-严、燕\素材库\星空\shutterstock_216490804.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111" y="0"/>
            <a:ext cx="12193066" cy="6859588"/>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23093" y="-72008"/>
            <a:ext cx="12290275" cy="6958186"/>
          </a:xfrm>
          <a:prstGeom prst="rect">
            <a:avLst/>
          </a:prstGeom>
          <a:gradFill flip="none" rotWithShape="1">
            <a:gsLst>
              <a:gs pos="0">
                <a:schemeClr val="tx1"/>
              </a:gs>
              <a:gs pos="100000">
                <a:schemeClr val="tx1">
                  <a:alpha val="2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标题 1"/>
          <p:cNvSpPr txBox="1">
            <a:spLocks/>
          </p:cNvSpPr>
          <p:nvPr>
            <p:custDataLst>
              <p:tags r:id="rId1"/>
            </p:custDataLst>
          </p:nvPr>
        </p:nvSpPr>
        <p:spPr>
          <a:xfrm>
            <a:off x="582613" y="485541"/>
            <a:ext cx="11625477" cy="745936"/>
          </a:xfrm>
          <a:prstGeom prst="rect">
            <a:avLst/>
          </a:prstGeom>
        </p:spPr>
        <p:txBody>
          <a:bodyPr vert="horz" lIns="91437" tIns="45719" rIns="91437" bIns="45719" rtlCol="0" anchor="ctr">
            <a:noAutofit/>
          </a:bodyPr>
          <a:lstStyle>
            <a:lvl1pPr marR="0" indent="0" defTabSz="1219444" fontAlgn="auto">
              <a:lnSpc>
                <a:spcPct val="100000"/>
              </a:lnSpc>
              <a:spcBef>
                <a:spcPct val="0"/>
              </a:spcBef>
              <a:spcAft>
                <a:spcPts val="0"/>
              </a:spcAft>
              <a:buClrTx/>
              <a:buSzTx/>
              <a:buFontTx/>
              <a:buNone/>
              <a:tabLst/>
              <a:defRPr sz="3600" b="1" baseline="0">
                <a:solidFill>
                  <a:schemeClr val="bg1"/>
                </a:solidFill>
                <a:effectLst>
                  <a:outerShdw blurRad="38100" dist="38100" dir="2700000" algn="tl">
                    <a:srgbClr val="000000">
                      <a:alpha val="43137"/>
                    </a:srgbClr>
                  </a:outerShdw>
                </a:effectLst>
                <a:latin typeface="+mn-ea"/>
                <a:cs typeface="Arial" panose="020B0604020202020204" pitchFamily="34" charset="0"/>
              </a:defRPr>
            </a:lvl1pPr>
          </a:lstStyle>
          <a:p>
            <a:r>
              <a:rPr lang="zh-CN" altLang="en-US" sz="3200" dirty="0">
                <a:solidFill>
                  <a:schemeClr val="bg1">
                    <a:lumMod val="85000"/>
                  </a:schemeClr>
                </a:solidFill>
                <a:latin typeface="+mj-lt"/>
                <a:ea typeface="+mj-ea"/>
                <a:cs typeface="+mj-cs"/>
              </a:rPr>
              <a:t>物联网开放平台与天翼云</a:t>
            </a:r>
            <a:r>
              <a:rPr lang="en-US" altLang="zh-CN" sz="3200" dirty="0">
                <a:solidFill>
                  <a:schemeClr val="bg1">
                    <a:lumMod val="85000"/>
                  </a:schemeClr>
                </a:solidFill>
                <a:latin typeface="+mj-lt"/>
                <a:ea typeface="+mj-ea"/>
                <a:cs typeface="+mj-cs"/>
              </a:rPr>
              <a:t>1+1&gt;2</a:t>
            </a:r>
            <a:r>
              <a:rPr lang="zh-CN" altLang="en-US" sz="3200" dirty="0">
                <a:solidFill>
                  <a:schemeClr val="bg1">
                    <a:lumMod val="85000"/>
                  </a:schemeClr>
                </a:solidFill>
                <a:latin typeface="+mj-lt"/>
                <a:ea typeface="+mj-ea"/>
                <a:cs typeface="+mj-cs"/>
              </a:rPr>
              <a:t>，提供更完善的一站式服务</a:t>
            </a:r>
          </a:p>
        </p:txBody>
      </p:sp>
      <p:pic>
        <p:nvPicPr>
          <p:cNvPr id="4" name="图片 3"/>
          <p:cNvPicPr>
            <a:picLocks noChangeAspect="1"/>
          </p:cNvPicPr>
          <p:nvPr/>
        </p:nvPicPr>
        <p:blipFill>
          <a:blip r:embed="rId5" cstate="print"/>
          <a:stretch>
            <a:fillRect/>
          </a:stretch>
        </p:blipFill>
        <p:spPr>
          <a:xfrm>
            <a:off x="5017371" y="1974220"/>
            <a:ext cx="6739205" cy="2092979"/>
          </a:xfrm>
          <a:prstGeom prst="rect">
            <a:avLst/>
          </a:prstGeom>
        </p:spPr>
      </p:pic>
      <p:sp>
        <p:nvSpPr>
          <p:cNvPr id="68" name="矩形 67"/>
          <p:cNvSpPr/>
          <p:nvPr/>
        </p:nvSpPr>
        <p:spPr>
          <a:xfrm>
            <a:off x="5017467" y="4221882"/>
            <a:ext cx="6781475" cy="1692771"/>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000" b="1" dirty="0">
                <a:solidFill>
                  <a:srgbClr val="FFC000"/>
                </a:solidFill>
              </a:rPr>
              <a:t>物联网开放平台共享天翼云技术和服务能力，如安全隔离，弹性伸缩，镜像备份等</a:t>
            </a:r>
            <a:endParaRPr lang="en-US" altLang="zh-CN" sz="2000" b="1" dirty="0">
              <a:solidFill>
                <a:srgbClr val="FFC000"/>
              </a:solidFill>
            </a:endParaRPr>
          </a:p>
          <a:p>
            <a:pPr marL="342900" indent="-342900">
              <a:lnSpc>
                <a:spcPct val="130000"/>
              </a:lnSpc>
              <a:buFont typeface="Arial" panose="020B0604020202020204" pitchFamily="34" charset="0"/>
              <a:buChar char="•"/>
            </a:pPr>
            <a:r>
              <a:rPr lang="zh-CN" altLang="en-US" sz="2000" b="1" dirty="0">
                <a:solidFill>
                  <a:srgbClr val="FFC000"/>
                </a:solidFill>
              </a:rPr>
              <a:t>物联网解决方案一站式开发、集成、部署和运维</a:t>
            </a:r>
            <a:endParaRPr lang="en-US" altLang="zh-CN" sz="2000" b="1" dirty="0">
              <a:solidFill>
                <a:srgbClr val="FFC000"/>
              </a:solidFill>
            </a:endParaRPr>
          </a:p>
          <a:p>
            <a:pPr marL="342900" indent="-342900">
              <a:lnSpc>
                <a:spcPct val="130000"/>
              </a:lnSpc>
              <a:buFont typeface="Arial" panose="020B0604020202020204" pitchFamily="34" charset="0"/>
              <a:buChar char="•"/>
            </a:pPr>
            <a:r>
              <a:rPr lang="zh-CN" altLang="en-US" sz="2000" b="1" dirty="0">
                <a:solidFill>
                  <a:srgbClr val="FFC000"/>
                </a:solidFill>
              </a:rPr>
              <a:t>享受电信的商业模式打包，统一的线上</a:t>
            </a:r>
            <a:r>
              <a:rPr lang="en-US" altLang="zh-CN" sz="2000" b="1" dirty="0">
                <a:solidFill>
                  <a:srgbClr val="FFC000"/>
                </a:solidFill>
              </a:rPr>
              <a:t>/</a:t>
            </a:r>
            <a:r>
              <a:rPr lang="zh-CN" altLang="en-US" sz="2000" b="1" dirty="0">
                <a:solidFill>
                  <a:srgbClr val="FFC000"/>
                </a:solidFill>
              </a:rPr>
              <a:t>线下服务支撑</a:t>
            </a:r>
            <a:endParaRPr lang="en-US" altLang="zh-CN" sz="2000" b="1" dirty="0">
              <a:solidFill>
                <a:srgbClr val="FFC000"/>
              </a:solidFill>
            </a:endParaRPr>
          </a:p>
        </p:txBody>
      </p:sp>
      <p:grpSp>
        <p:nvGrpSpPr>
          <p:cNvPr id="2" name="组合 17"/>
          <p:cNvGrpSpPr/>
          <p:nvPr/>
        </p:nvGrpSpPr>
        <p:grpSpPr>
          <a:xfrm>
            <a:off x="806880" y="1985572"/>
            <a:ext cx="3994563" cy="3892494"/>
            <a:chOff x="806880" y="1989634"/>
            <a:chExt cx="3994563" cy="3892494"/>
          </a:xfrm>
        </p:grpSpPr>
        <p:sp>
          <p:nvSpPr>
            <p:cNvPr id="39" name="Freeform 10"/>
            <p:cNvSpPr>
              <a:spLocks/>
            </p:cNvSpPr>
            <p:nvPr/>
          </p:nvSpPr>
          <p:spPr bwMode="auto">
            <a:xfrm>
              <a:off x="1201043" y="1989634"/>
              <a:ext cx="3138710" cy="1697166"/>
            </a:xfrm>
            <a:custGeom>
              <a:avLst/>
              <a:gdLst/>
              <a:ahLst/>
              <a:cxnLst>
                <a:cxn ang="0">
                  <a:pos x="154" y="640"/>
                </a:cxn>
                <a:cxn ang="0">
                  <a:pos x="112" y="626"/>
                </a:cxn>
                <a:cxn ang="0">
                  <a:pos x="67" y="604"/>
                </a:cxn>
                <a:cxn ang="0">
                  <a:pos x="25" y="563"/>
                </a:cxn>
                <a:cxn ang="0">
                  <a:pos x="6" y="526"/>
                </a:cxn>
                <a:cxn ang="0">
                  <a:pos x="0" y="491"/>
                </a:cxn>
                <a:cxn ang="0">
                  <a:pos x="3" y="449"/>
                </a:cxn>
                <a:cxn ang="0">
                  <a:pos x="10" y="419"/>
                </a:cxn>
                <a:cxn ang="0">
                  <a:pos x="34" y="370"/>
                </a:cxn>
                <a:cxn ang="0">
                  <a:pos x="85" y="315"/>
                </a:cxn>
                <a:cxn ang="0">
                  <a:pos x="139" y="284"/>
                </a:cxn>
                <a:cxn ang="0">
                  <a:pos x="187" y="269"/>
                </a:cxn>
                <a:cxn ang="0">
                  <a:pos x="216" y="264"/>
                </a:cxn>
                <a:cxn ang="0">
                  <a:pos x="222" y="231"/>
                </a:cxn>
                <a:cxn ang="0">
                  <a:pos x="246" y="174"/>
                </a:cxn>
                <a:cxn ang="0">
                  <a:pos x="298" y="108"/>
                </a:cxn>
                <a:cxn ang="0">
                  <a:pos x="339" y="75"/>
                </a:cxn>
                <a:cxn ang="0">
                  <a:pos x="391" y="47"/>
                </a:cxn>
                <a:cxn ang="0">
                  <a:pos x="456" y="23"/>
                </a:cxn>
                <a:cxn ang="0">
                  <a:pos x="535" y="6"/>
                </a:cxn>
                <a:cxn ang="0">
                  <a:pos x="589" y="0"/>
                </a:cxn>
                <a:cxn ang="0">
                  <a:pos x="663" y="1"/>
                </a:cxn>
                <a:cxn ang="0">
                  <a:pos x="729" y="14"/>
                </a:cxn>
                <a:cxn ang="0">
                  <a:pos x="803" y="38"/>
                </a:cxn>
                <a:cxn ang="0">
                  <a:pos x="885" y="87"/>
                </a:cxn>
                <a:cxn ang="0">
                  <a:pos x="936" y="137"/>
                </a:cxn>
                <a:cxn ang="0">
                  <a:pos x="960" y="167"/>
                </a:cxn>
                <a:cxn ang="0">
                  <a:pos x="1016" y="141"/>
                </a:cxn>
                <a:cxn ang="0">
                  <a:pos x="1076" y="126"/>
                </a:cxn>
                <a:cxn ang="0">
                  <a:pos x="1146" y="125"/>
                </a:cxn>
                <a:cxn ang="0">
                  <a:pos x="1209" y="141"/>
                </a:cxn>
                <a:cxn ang="0">
                  <a:pos x="1245" y="162"/>
                </a:cxn>
                <a:cxn ang="0">
                  <a:pos x="1280" y="192"/>
                </a:cxn>
                <a:cxn ang="0">
                  <a:pos x="1310" y="242"/>
                </a:cxn>
                <a:cxn ang="0">
                  <a:pos x="1319" y="288"/>
                </a:cxn>
                <a:cxn ang="0">
                  <a:pos x="1316" y="340"/>
                </a:cxn>
                <a:cxn ang="0">
                  <a:pos x="1310" y="359"/>
                </a:cxn>
                <a:cxn ang="0">
                  <a:pos x="1353" y="380"/>
                </a:cxn>
                <a:cxn ang="0">
                  <a:pos x="1388" y="409"/>
                </a:cxn>
                <a:cxn ang="0">
                  <a:pos x="1418" y="449"/>
                </a:cxn>
                <a:cxn ang="0">
                  <a:pos x="1428" y="505"/>
                </a:cxn>
                <a:cxn ang="0">
                  <a:pos x="1424" y="539"/>
                </a:cxn>
                <a:cxn ang="0">
                  <a:pos x="1410" y="569"/>
                </a:cxn>
                <a:cxn ang="0">
                  <a:pos x="1383" y="601"/>
                </a:cxn>
                <a:cxn ang="0">
                  <a:pos x="1332" y="631"/>
                </a:cxn>
                <a:cxn ang="0">
                  <a:pos x="1278" y="643"/>
                </a:cxn>
                <a:cxn ang="0">
                  <a:pos x="1220" y="646"/>
                </a:cxn>
              </a:cxnLst>
              <a:rect l="0" t="0" r="r" b="b"/>
              <a:pathLst>
                <a:path w="1428" h="646">
                  <a:moveTo>
                    <a:pt x="1220" y="646"/>
                  </a:moveTo>
                  <a:lnTo>
                    <a:pt x="154" y="640"/>
                  </a:lnTo>
                  <a:lnTo>
                    <a:pt x="154" y="640"/>
                  </a:lnTo>
                  <a:lnTo>
                    <a:pt x="145" y="637"/>
                  </a:lnTo>
                  <a:lnTo>
                    <a:pt x="126" y="632"/>
                  </a:lnTo>
                  <a:lnTo>
                    <a:pt x="112" y="626"/>
                  </a:lnTo>
                  <a:lnTo>
                    <a:pt x="99" y="620"/>
                  </a:lnTo>
                  <a:lnTo>
                    <a:pt x="82" y="613"/>
                  </a:lnTo>
                  <a:lnTo>
                    <a:pt x="67" y="604"/>
                  </a:lnTo>
                  <a:lnTo>
                    <a:pt x="52" y="592"/>
                  </a:lnTo>
                  <a:lnTo>
                    <a:pt x="37" y="578"/>
                  </a:lnTo>
                  <a:lnTo>
                    <a:pt x="25" y="563"/>
                  </a:lnTo>
                  <a:lnTo>
                    <a:pt x="15" y="545"/>
                  </a:lnTo>
                  <a:lnTo>
                    <a:pt x="10" y="536"/>
                  </a:lnTo>
                  <a:lnTo>
                    <a:pt x="6" y="526"/>
                  </a:lnTo>
                  <a:lnTo>
                    <a:pt x="3" y="515"/>
                  </a:lnTo>
                  <a:lnTo>
                    <a:pt x="1" y="503"/>
                  </a:lnTo>
                  <a:lnTo>
                    <a:pt x="0" y="491"/>
                  </a:lnTo>
                  <a:lnTo>
                    <a:pt x="0" y="478"/>
                  </a:lnTo>
                  <a:lnTo>
                    <a:pt x="1" y="464"/>
                  </a:lnTo>
                  <a:lnTo>
                    <a:pt x="3" y="449"/>
                  </a:lnTo>
                  <a:lnTo>
                    <a:pt x="3" y="449"/>
                  </a:lnTo>
                  <a:lnTo>
                    <a:pt x="6" y="434"/>
                  </a:lnTo>
                  <a:lnTo>
                    <a:pt x="10" y="419"/>
                  </a:lnTo>
                  <a:lnTo>
                    <a:pt x="16" y="406"/>
                  </a:lnTo>
                  <a:lnTo>
                    <a:pt x="22" y="392"/>
                  </a:lnTo>
                  <a:lnTo>
                    <a:pt x="34" y="370"/>
                  </a:lnTo>
                  <a:lnTo>
                    <a:pt x="51" y="349"/>
                  </a:lnTo>
                  <a:lnTo>
                    <a:pt x="67" y="331"/>
                  </a:lnTo>
                  <a:lnTo>
                    <a:pt x="85" y="315"/>
                  </a:lnTo>
                  <a:lnTo>
                    <a:pt x="103" y="303"/>
                  </a:lnTo>
                  <a:lnTo>
                    <a:pt x="121" y="293"/>
                  </a:lnTo>
                  <a:lnTo>
                    <a:pt x="139" y="284"/>
                  </a:lnTo>
                  <a:lnTo>
                    <a:pt x="157" y="278"/>
                  </a:lnTo>
                  <a:lnTo>
                    <a:pt x="172" y="273"/>
                  </a:lnTo>
                  <a:lnTo>
                    <a:pt x="187" y="269"/>
                  </a:lnTo>
                  <a:lnTo>
                    <a:pt x="207" y="266"/>
                  </a:lnTo>
                  <a:lnTo>
                    <a:pt x="216" y="264"/>
                  </a:lnTo>
                  <a:lnTo>
                    <a:pt x="216" y="264"/>
                  </a:lnTo>
                  <a:lnTo>
                    <a:pt x="216" y="255"/>
                  </a:lnTo>
                  <a:lnTo>
                    <a:pt x="219" y="245"/>
                  </a:lnTo>
                  <a:lnTo>
                    <a:pt x="222" y="231"/>
                  </a:lnTo>
                  <a:lnTo>
                    <a:pt x="228" y="213"/>
                  </a:lnTo>
                  <a:lnTo>
                    <a:pt x="235" y="195"/>
                  </a:lnTo>
                  <a:lnTo>
                    <a:pt x="246" y="174"/>
                  </a:lnTo>
                  <a:lnTo>
                    <a:pt x="259" y="152"/>
                  </a:lnTo>
                  <a:lnTo>
                    <a:pt x="277" y="131"/>
                  </a:lnTo>
                  <a:lnTo>
                    <a:pt x="298" y="108"/>
                  </a:lnTo>
                  <a:lnTo>
                    <a:pt x="310" y="96"/>
                  </a:lnTo>
                  <a:lnTo>
                    <a:pt x="324" y="86"/>
                  </a:lnTo>
                  <a:lnTo>
                    <a:pt x="339" y="75"/>
                  </a:lnTo>
                  <a:lnTo>
                    <a:pt x="355" y="66"/>
                  </a:lnTo>
                  <a:lnTo>
                    <a:pt x="372" y="56"/>
                  </a:lnTo>
                  <a:lnTo>
                    <a:pt x="391" y="47"/>
                  </a:lnTo>
                  <a:lnTo>
                    <a:pt x="411" y="38"/>
                  </a:lnTo>
                  <a:lnTo>
                    <a:pt x="433" y="30"/>
                  </a:lnTo>
                  <a:lnTo>
                    <a:pt x="456" y="23"/>
                  </a:lnTo>
                  <a:lnTo>
                    <a:pt x="480" y="17"/>
                  </a:lnTo>
                  <a:lnTo>
                    <a:pt x="507" y="11"/>
                  </a:lnTo>
                  <a:lnTo>
                    <a:pt x="535" y="6"/>
                  </a:lnTo>
                  <a:lnTo>
                    <a:pt x="535" y="6"/>
                  </a:lnTo>
                  <a:lnTo>
                    <a:pt x="562" y="3"/>
                  </a:lnTo>
                  <a:lnTo>
                    <a:pt x="589" y="0"/>
                  </a:lnTo>
                  <a:lnTo>
                    <a:pt x="615" y="0"/>
                  </a:lnTo>
                  <a:lnTo>
                    <a:pt x="641" y="0"/>
                  </a:lnTo>
                  <a:lnTo>
                    <a:pt x="663" y="1"/>
                  </a:lnTo>
                  <a:lnTo>
                    <a:pt x="687" y="4"/>
                  </a:lnTo>
                  <a:lnTo>
                    <a:pt x="708" y="9"/>
                  </a:lnTo>
                  <a:lnTo>
                    <a:pt x="729" y="14"/>
                  </a:lnTo>
                  <a:lnTo>
                    <a:pt x="749" y="18"/>
                  </a:lnTo>
                  <a:lnTo>
                    <a:pt x="768" y="24"/>
                  </a:lnTo>
                  <a:lnTo>
                    <a:pt x="803" y="38"/>
                  </a:lnTo>
                  <a:lnTo>
                    <a:pt x="833" y="54"/>
                  </a:lnTo>
                  <a:lnTo>
                    <a:pt x="861" y="71"/>
                  </a:lnTo>
                  <a:lnTo>
                    <a:pt x="885" y="87"/>
                  </a:lnTo>
                  <a:lnTo>
                    <a:pt x="905" y="105"/>
                  </a:lnTo>
                  <a:lnTo>
                    <a:pt x="923" y="122"/>
                  </a:lnTo>
                  <a:lnTo>
                    <a:pt x="936" y="137"/>
                  </a:lnTo>
                  <a:lnTo>
                    <a:pt x="954" y="159"/>
                  </a:lnTo>
                  <a:lnTo>
                    <a:pt x="960" y="167"/>
                  </a:lnTo>
                  <a:lnTo>
                    <a:pt x="960" y="167"/>
                  </a:lnTo>
                  <a:lnTo>
                    <a:pt x="968" y="164"/>
                  </a:lnTo>
                  <a:lnTo>
                    <a:pt x="986" y="153"/>
                  </a:lnTo>
                  <a:lnTo>
                    <a:pt x="1016" y="141"/>
                  </a:lnTo>
                  <a:lnTo>
                    <a:pt x="1034" y="135"/>
                  </a:lnTo>
                  <a:lnTo>
                    <a:pt x="1053" y="131"/>
                  </a:lnTo>
                  <a:lnTo>
                    <a:pt x="1076" y="126"/>
                  </a:lnTo>
                  <a:lnTo>
                    <a:pt x="1098" y="123"/>
                  </a:lnTo>
                  <a:lnTo>
                    <a:pt x="1121" y="123"/>
                  </a:lnTo>
                  <a:lnTo>
                    <a:pt x="1146" y="125"/>
                  </a:lnTo>
                  <a:lnTo>
                    <a:pt x="1170" y="128"/>
                  </a:lnTo>
                  <a:lnTo>
                    <a:pt x="1196" y="137"/>
                  </a:lnTo>
                  <a:lnTo>
                    <a:pt x="1209" y="141"/>
                  </a:lnTo>
                  <a:lnTo>
                    <a:pt x="1221" y="147"/>
                  </a:lnTo>
                  <a:lnTo>
                    <a:pt x="1233" y="155"/>
                  </a:lnTo>
                  <a:lnTo>
                    <a:pt x="1245" y="162"/>
                  </a:lnTo>
                  <a:lnTo>
                    <a:pt x="1245" y="162"/>
                  </a:lnTo>
                  <a:lnTo>
                    <a:pt x="1265" y="177"/>
                  </a:lnTo>
                  <a:lnTo>
                    <a:pt x="1280" y="192"/>
                  </a:lnTo>
                  <a:lnTo>
                    <a:pt x="1292" y="209"/>
                  </a:lnTo>
                  <a:lnTo>
                    <a:pt x="1302" y="225"/>
                  </a:lnTo>
                  <a:lnTo>
                    <a:pt x="1310" y="242"/>
                  </a:lnTo>
                  <a:lnTo>
                    <a:pt x="1314" y="258"/>
                  </a:lnTo>
                  <a:lnTo>
                    <a:pt x="1317" y="273"/>
                  </a:lnTo>
                  <a:lnTo>
                    <a:pt x="1319" y="288"/>
                  </a:lnTo>
                  <a:lnTo>
                    <a:pt x="1319" y="303"/>
                  </a:lnTo>
                  <a:lnTo>
                    <a:pt x="1319" y="317"/>
                  </a:lnTo>
                  <a:lnTo>
                    <a:pt x="1316" y="340"/>
                  </a:lnTo>
                  <a:lnTo>
                    <a:pt x="1311" y="355"/>
                  </a:lnTo>
                  <a:lnTo>
                    <a:pt x="1310" y="359"/>
                  </a:lnTo>
                  <a:lnTo>
                    <a:pt x="1310" y="359"/>
                  </a:lnTo>
                  <a:lnTo>
                    <a:pt x="1316" y="362"/>
                  </a:lnTo>
                  <a:lnTo>
                    <a:pt x="1331" y="368"/>
                  </a:lnTo>
                  <a:lnTo>
                    <a:pt x="1353" y="380"/>
                  </a:lnTo>
                  <a:lnTo>
                    <a:pt x="1365" y="388"/>
                  </a:lnTo>
                  <a:lnTo>
                    <a:pt x="1377" y="398"/>
                  </a:lnTo>
                  <a:lnTo>
                    <a:pt x="1388" y="409"/>
                  </a:lnTo>
                  <a:lnTo>
                    <a:pt x="1400" y="421"/>
                  </a:lnTo>
                  <a:lnTo>
                    <a:pt x="1409" y="434"/>
                  </a:lnTo>
                  <a:lnTo>
                    <a:pt x="1418" y="449"/>
                  </a:lnTo>
                  <a:lnTo>
                    <a:pt x="1424" y="466"/>
                  </a:lnTo>
                  <a:lnTo>
                    <a:pt x="1428" y="485"/>
                  </a:lnTo>
                  <a:lnTo>
                    <a:pt x="1428" y="505"/>
                  </a:lnTo>
                  <a:lnTo>
                    <a:pt x="1425" y="527"/>
                  </a:lnTo>
                  <a:lnTo>
                    <a:pt x="1425" y="527"/>
                  </a:lnTo>
                  <a:lnTo>
                    <a:pt x="1424" y="539"/>
                  </a:lnTo>
                  <a:lnTo>
                    <a:pt x="1419" y="550"/>
                  </a:lnTo>
                  <a:lnTo>
                    <a:pt x="1415" y="560"/>
                  </a:lnTo>
                  <a:lnTo>
                    <a:pt x="1410" y="569"/>
                  </a:lnTo>
                  <a:lnTo>
                    <a:pt x="1404" y="578"/>
                  </a:lnTo>
                  <a:lnTo>
                    <a:pt x="1397" y="587"/>
                  </a:lnTo>
                  <a:lnTo>
                    <a:pt x="1383" y="601"/>
                  </a:lnTo>
                  <a:lnTo>
                    <a:pt x="1367" y="613"/>
                  </a:lnTo>
                  <a:lnTo>
                    <a:pt x="1350" y="623"/>
                  </a:lnTo>
                  <a:lnTo>
                    <a:pt x="1332" y="631"/>
                  </a:lnTo>
                  <a:lnTo>
                    <a:pt x="1314" y="635"/>
                  </a:lnTo>
                  <a:lnTo>
                    <a:pt x="1296" y="640"/>
                  </a:lnTo>
                  <a:lnTo>
                    <a:pt x="1278" y="643"/>
                  </a:lnTo>
                  <a:lnTo>
                    <a:pt x="1248" y="646"/>
                  </a:lnTo>
                  <a:lnTo>
                    <a:pt x="1229" y="646"/>
                  </a:lnTo>
                  <a:lnTo>
                    <a:pt x="1220" y="646"/>
                  </a:lnTo>
                  <a:lnTo>
                    <a:pt x="1220" y="646"/>
                  </a:lnTo>
                  <a:close/>
                </a:path>
              </a:pathLst>
            </a:custGeom>
            <a:ln>
              <a:headEnd/>
              <a:tailEnd/>
            </a:ln>
          </p:spPr>
          <p:style>
            <a:lnRef idx="1">
              <a:schemeClr val="accent5"/>
            </a:lnRef>
            <a:fillRef idx="3">
              <a:schemeClr val="accent5"/>
            </a:fillRef>
            <a:effectRef idx="2">
              <a:schemeClr val="accent5"/>
            </a:effectRef>
            <a:fontRef idx="minor">
              <a:schemeClr val="lt1"/>
            </a:fontRef>
          </p:style>
          <p:txBody>
            <a:bodyPr vert="horz" wrap="square" lIns="68558" tIns="34279" rIns="68558" bIns="34279" numCol="1" anchor="t" anchorCtr="0" compatLnSpc="1">
              <a:prstTxWarp prst="textNoShape">
                <a:avLst/>
              </a:prstTxWarp>
            </a:bodyPr>
            <a:lstStyle/>
            <a:p>
              <a:pPr indent="-195140" defTabSz="914149">
                <a:lnSpc>
                  <a:spcPts val="1650"/>
                </a:lnSpc>
              </a:pPr>
              <a:endParaRPr lang="zh-CN" altLang="en-US" sz="3600" dirty="0">
                <a:solidFill>
                  <a:prstClr val="black"/>
                </a:solidFill>
                <a:latin typeface="Arial"/>
                <a:ea typeface="微软雅黑"/>
              </a:endParaRPr>
            </a:p>
          </p:txBody>
        </p:sp>
        <p:sp>
          <p:nvSpPr>
            <p:cNvPr id="53" name="Freeform 10"/>
            <p:cNvSpPr>
              <a:spLocks/>
            </p:cNvSpPr>
            <p:nvPr/>
          </p:nvSpPr>
          <p:spPr bwMode="auto">
            <a:xfrm>
              <a:off x="1544455" y="2824183"/>
              <a:ext cx="1342164" cy="710171"/>
            </a:xfrm>
            <a:custGeom>
              <a:avLst/>
              <a:gdLst/>
              <a:ahLst/>
              <a:cxnLst>
                <a:cxn ang="0">
                  <a:pos x="154" y="640"/>
                </a:cxn>
                <a:cxn ang="0">
                  <a:pos x="112" y="626"/>
                </a:cxn>
                <a:cxn ang="0">
                  <a:pos x="67" y="604"/>
                </a:cxn>
                <a:cxn ang="0">
                  <a:pos x="25" y="563"/>
                </a:cxn>
                <a:cxn ang="0">
                  <a:pos x="6" y="526"/>
                </a:cxn>
                <a:cxn ang="0">
                  <a:pos x="0" y="491"/>
                </a:cxn>
                <a:cxn ang="0">
                  <a:pos x="3" y="449"/>
                </a:cxn>
                <a:cxn ang="0">
                  <a:pos x="10" y="419"/>
                </a:cxn>
                <a:cxn ang="0">
                  <a:pos x="34" y="370"/>
                </a:cxn>
                <a:cxn ang="0">
                  <a:pos x="85" y="315"/>
                </a:cxn>
                <a:cxn ang="0">
                  <a:pos x="139" y="284"/>
                </a:cxn>
                <a:cxn ang="0">
                  <a:pos x="187" y="269"/>
                </a:cxn>
                <a:cxn ang="0">
                  <a:pos x="216" y="264"/>
                </a:cxn>
                <a:cxn ang="0">
                  <a:pos x="222" y="231"/>
                </a:cxn>
                <a:cxn ang="0">
                  <a:pos x="246" y="174"/>
                </a:cxn>
                <a:cxn ang="0">
                  <a:pos x="298" y="108"/>
                </a:cxn>
                <a:cxn ang="0">
                  <a:pos x="339" y="75"/>
                </a:cxn>
                <a:cxn ang="0">
                  <a:pos x="391" y="47"/>
                </a:cxn>
                <a:cxn ang="0">
                  <a:pos x="456" y="23"/>
                </a:cxn>
                <a:cxn ang="0">
                  <a:pos x="535" y="6"/>
                </a:cxn>
                <a:cxn ang="0">
                  <a:pos x="589" y="0"/>
                </a:cxn>
                <a:cxn ang="0">
                  <a:pos x="663" y="1"/>
                </a:cxn>
                <a:cxn ang="0">
                  <a:pos x="729" y="14"/>
                </a:cxn>
                <a:cxn ang="0">
                  <a:pos x="803" y="38"/>
                </a:cxn>
                <a:cxn ang="0">
                  <a:pos x="885" y="87"/>
                </a:cxn>
                <a:cxn ang="0">
                  <a:pos x="936" y="137"/>
                </a:cxn>
                <a:cxn ang="0">
                  <a:pos x="960" y="167"/>
                </a:cxn>
                <a:cxn ang="0">
                  <a:pos x="1016" y="141"/>
                </a:cxn>
                <a:cxn ang="0">
                  <a:pos x="1076" y="126"/>
                </a:cxn>
                <a:cxn ang="0">
                  <a:pos x="1146" y="125"/>
                </a:cxn>
                <a:cxn ang="0">
                  <a:pos x="1209" y="141"/>
                </a:cxn>
                <a:cxn ang="0">
                  <a:pos x="1245" y="162"/>
                </a:cxn>
                <a:cxn ang="0">
                  <a:pos x="1280" y="192"/>
                </a:cxn>
                <a:cxn ang="0">
                  <a:pos x="1310" y="242"/>
                </a:cxn>
                <a:cxn ang="0">
                  <a:pos x="1319" y="288"/>
                </a:cxn>
                <a:cxn ang="0">
                  <a:pos x="1316" y="340"/>
                </a:cxn>
                <a:cxn ang="0">
                  <a:pos x="1310" y="359"/>
                </a:cxn>
                <a:cxn ang="0">
                  <a:pos x="1353" y="380"/>
                </a:cxn>
                <a:cxn ang="0">
                  <a:pos x="1388" y="409"/>
                </a:cxn>
                <a:cxn ang="0">
                  <a:pos x="1418" y="449"/>
                </a:cxn>
                <a:cxn ang="0">
                  <a:pos x="1428" y="505"/>
                </a:cxn>
                <a:cxn ang="0">
                  <a:pos x="1424" y="539"/>
                </a:cxn>
                <a:cxn ang="0">
                  <a:pos x="1410" y="569"/>
                </a:cxn>
                <a:cxn ang="0">
                  <a:pos x="1383" y="601"/>
                </a:cxn>
                <a:cxn ang="0">
                  <a:pos x="1332" y="631"/>
                </a:cxn>
                <a:cxn ang="0">
                  <a:pos x="1278" y="643"/>
                </a:cxn>
                <a:cxn ang="0">
                  <a:pos x="1220" y="646"/>
                </a:cxn>
              </a:cxnLst>
              <a:rect l="0" t="0" r="r" b="b"/>
              <a:pathLst>
                <a:path w="1428" h="646">
                  <a:moveTo>
                    <a:pt x="1220" y="646"/>
                  </a:moveTo>
                  <a:lnTo>
                    <a:pt x="154" y="640"/>
                  </a:lnTo>
                  <a:lnTo>
                    <a:pt x="154" y="640"/>
                  </a:lnTo>
                  <a:lnTo>
                    <a:pt x="145" y="637"/>
                  </a:lnTo>
                  <a:lnTo>
                    <a:pt x="126" y="632"/>
                  </a:lnTo>
                  <a:lnTo>
                    <a:pt x="112" y="626"/>
                  </a:lnTo>
                  <a:lnTo>
                    <a:pt x="99" y="620"/>
                  </a:lnTo>
                  <a:lnTo>
                    <a:pt x="82" y="613"/>
                  </a:lnTo>
                  <a:lnTo>
                    <a:pt x="67" y="604"/>
                  </a:lnTo>
                  <a:lnTo>
                    <a:pt x="52" y="592"/>
                  </a:lnTo>
                  <a:lnTo>
                    <a:pt x="37" y="578"/>
                  </a:lnTo>
                  <a:lnTo>
                    <a:pt x="25" y="563"/>
                  </a:lnTo>
                  <a:lnTo>
                    <a:pt x="15" y="545"/>
                  </a:lnTo>
                  <a:lnTo>
                    <a:pt x="10" y="536"/>
                  </a:lnTo>
                  <a:lnTo>
                    <a:pt x="6" y="526"/>
                  </a:lnTo>
                  <a:lnTo>
                    <a:pt x="3" y="515"/>
                  </a:lnTo>
                  <a:lnTo>
                    <a:pt x="1" y="503"/>
                  </a:lnTo>
                  <a:lnTo>
                    <a:pt x="0" y="491"/>
                  </a:lnTo>
                  <a:lnTo>
                    <a:pt x="0" y="478"/>
                  </a:lnTo>
                  <a:lnTo>
                    <a:pt x="1" y="464"/>
                  </a:lnTo>
                  <a:lnTo>
                    <a:pt x="3" y="449"/>
                  </a:lnTo>
                  <a:lnTo>
                    <a:pt x="3" y="449"/>
                  </a:lnTo>
                  <a:lnTo>
                    <a:pt x="6" y="434"/>
                  </a:lnTo>
                  <a:lnTo>
                    <a:pt x="10" y="419"/>
                  </a:lnTo>
                  <a:lnTo>
                    <a:pt x="16" y="406"/>
                  </a:lnTo>
                  <a:lnTo>
                    <a:pt x="22" y="392"/>
                  </a:lnTo>
                  <a:lnTo>
                    <a:pt x="34" y="370"/>
                  </a:lnTo>
                  <a:lnTo>
                    <a:pt x="51" y="349"/>
                  </a:lnTo>
                  <a:lnTo>
                    <a:pt x="67" y="331"/>
                  </a:lnTo>
                  <a:lnTo>
                    <a:pt x="85" y="315"/>
                  </a:lnTo>
                  <a:lnTo>
                    <a:pt x="103" y="303"/>
                  </a:lnTo>
                  <a:lnTo>
                    <a:pt x="121" y="293"/>
                  </a:lnTo>
                  <a:lnTo>
                    <a:pt x="139" y="284"/>
                  </a:lnTo>
                  <a:lnTo>
                    <a:pt x="157" y="278"/>
                  </a:lnTo>
                  <a:lnTo>
                    <a:pt x="172" y="273"/>
                  </a:lnTo>
                  <a:lnTo>
                    <a:pt x="187" y="269"/>
                  </a:lnTo>
                  <a:lnTo>
                    <a:pt x="207" y="266"/>
                  </a:lnTo>
                  <a:lnTo>
                    <a:pt x="216" y="264"/>
                  </a:lnTo>
                  <a:lnTo>
                    <a:pt x="216" y="264"/>
                  </a:lnTo>
                  <a:lnTo>
                    <a:pt x="216" y="255"/>
                  </a:lnTo>
                  <a:lnTo>
                    <a:pt x="219" y="245"/>
                  </a:lnTo>
                  <a:lnTo>
                    <a:pt x="222" y="231"/>
                  </a:lnTo>
                  <a:lnTo>
                    <a:pt x="228" y="213"/>
                  </a:lnTo>
                  <a:lnTo>
                    <a:pt x="235" y="195"/>
                  </a:lnTo>
                  <a:lnTo>
                    <a:pt x="246" y="174"/>
                  </a:lnTo>
                  <a:lnTo>
                    <a:pt x="259" y="152"/>
                  </a:lnTo>
                  <a:lnTo>
                    <a:pt x="277" y="131"/>
                  </a:lnTo>
                  <a:lnTo>
                    <a:pt x="298" y="108"/>
                  </a:lnTo>
                  <a:lnTo>
                    <a:pt x="310" y="96"/>
                  </a:lnTo>
                  <a:lnTo>
                    <a:pt x="324" y="86"/>
                  </a:lnTo>
                  <a:lnTo>
                    <a:pt x="339" y="75"/>
                  </a:lnTo>
                  <a:lnTo>
                    <a:pt x="355" y="66"/>
                  </a:lnTo>
                  <a:lnTo>
                    <a:pt x="372" y="56"/>
                  </a:lnTo>
                  <a:lnTo>
                    <a:pt x="391" y="47"/>
                  </a:lnTo>
                  <a:lnTo>
                    <a:pt x="411" y="38"/>
                  </a:lnTo>
                  <a:lnTo>
                    <a:pt x="433" y="30"/>
                  </a:lnTo>
                  <a:lnTo>
                    <a:pt x="456" y="23"/>
                  </a:lnTo>
                  <a:lnTo>
                    <a:pt x="480" y="17"/>
                  </a:lnTo>
                  <a:lnTo>
                    <a:pt x="507" y="11"/>
                  </a:lnTo>
                  <a:lnTo>
                    <a:pt x="535" y="6"/>
                  </a:lnTo>
                  <a:lnTo>
                    <a:pt x="535" y="6"/>
                  </a:lnTo>
                  <a:lnTo>
                    <a:pt x="562" y="3"/>
                  </a:lnTo>
                  <a:lnTo>
                    <a:pt x="589" y="0"/>
                  </a:lnTo>
                  <a:lnTo>
                    <a:pt x="615" y="0"/>
                  </a:lnTo>
                  <a:lnTo>
                    <a:pt x="641" y="0"/>
                  </a:lnTo>
                  <a:lnTo>
                    <a:pt x="663" y="1"/>
                  </a:lnTo>
                  <a:lnTo>
                    <a:pt x="687" y="4"/>
                  </a:lnTo>
                  <a:lnTo>
                    <a:pt x="708" y="9"/>
                  </a:lnTo>
                  <a:lnTo>
                    <a:pt x="729" y="14"/>
                  </a:lnTo>
                  <a:lnTo>
                    <a:pt x="749" y="18"/>
                  </a:lnTo>
                  <a:lnTo>
                    <a:pt x="768" y="24"/>
                  </a:lnTo>
                  <a:lnTo>
                    <a:pt x="803" y="38"/>
                  </a:lnTo>
                  <a:lnTo>
                    <a:pt x="833" y="54"/>
                  </a:lnTo>
                  <a:lnTo>
                    <a:pt x="861" y="71"/>
                  </a:lnTo>
                  <a:lnTo>
                    <a:pt x="885" y="87"/>
                  </a:lnTo>
                  <a:lnTo>
                    <a:pt x="905" y="105"/>
                  </a:lnTo>
                  <a:lnTo>
                    <a:pt x="923" y="122"/>
                  </a:lnTo>
                  <a:lnTo>
                    <a:pt x="936" y="137"/>
                  </a:lnTo>
                  <a:lnTo>
                    <a:pt x="954" y="159"/>
                  </a:lnTo>
                  <a:lnTo>
                    <a:pt x="960" y="167"/>
                  </a:lnTo>
                  <a:lnTo>
                    <a:pt x="960" y="167"/>
                  </a:lnTo>
                  <a:lnTo>
                    <a:pt x="968" y="164"/>
                  </a:lnTo>
                  <a:lnTo>
                    <a:pt x="986" y="153"/>
                  </a:lnTo>
                  <a:lnTo>
                    <a:pt x="1016" y="141"/>
                  </a:lnTo>
                  <a:lnTo>
                    <a:pt x="1034" y="135"/>
                  </a:lnTo>
                  <a:lnTo>
                    <a:pt x="1053" y="131"/>
                  </a:lnTo>
                  <a:lnTo>
                    <a:pt x="1076" y="126"/>
                  </a:lnTo>
                  <a:lnTo>
                    <a:pt x="1098" y="123"/>
                  </a:lnTo>
                  <a:lnTo>
                    <a:pt x="1121" y="123"/>
                  </a:lnTo>
                  <a:lnTo>
                    <a:pt x="1146" y="125"/>
                  </a:lnTo>
                  <a:lnTo>
                    <a:pt x="1170" y="128"/>
                  </a:lnTo>
                  <a:lnTo>
                    <a:pt x="1196" y="137"/>
                  </a:lnTo>
                  <a:lnTo>
                    <a:pt x="1209" y="141"/>
                  </a:lnTo>
                  <a:lnTo>
                    <a:pt x="1221" y="147"/>
                  </a:lnTo>
                  <a:lnTo>
                    <a:pt x="1233" y="155"/>
                  </a:lnTo>
                  <a:lnTo>
                    <a:pt x="1245" y="162"/>
                  </a:lnTo>
                  <a:lnTo>
                    <a:pt x="1245" y="162"/>
                  </a:lnTo>
                  <a:lnTo>
                    <a:pt x="1265" y="177"/>
                  </a:lnTo>
                  <a:lnTo>
                    <a:pt x="1280" y="192"/>
                  </a:lnTo>
                  <a:lnTo>
                    <a:pt x="1292" y="209"/>
                  </a:lnTo>
                  <a:lnTo>
                    <a:pt x="1302" y="225"/>
                  </a:lnTo>
                  <a:lnTo>
                    <a:pt x="1310" y="242"/>
                  </a:lnTo>
                  <a:lnTo>
                    <a:pt x="1314" y="258"/>
                  </a:lnTo>
                  <a:lnTo>
                    <a:pt x="1317" y="273"/>
                  </a:lnTo>
                  <a:lnTo>
                    <a:pt x="1319" y="288"/>
                  </a:lnTo>
                  <a:lnTo>
                    <a:pt x="1319" y="303"/>
                  </a:lnTo>
                  <a:lnTo>
                    <a:pt x="1319" y="317"/>
                  </a:lnTo>
                  <a:lnTo>
                    <a:pt x="1316" y="340"/>
                  </a:lnTo>
                  <a:lnTo>
                    <a:pt x="1311" y="355"/>
                  </a:lnTo>
                  <a:lnTo>
                    <a:pt x="1310" y="359"/>
                  </a:lnTo>
                  <a:lnTo>
                    <a:pt x="1310" y="359"/>
                  </a:lnTo>
                  <a:lnTo>
                    <a:pt x="1316" y="362"/>
                  </a:lnTo>
                  <a:lnTo>
                    <a:pt x="1331" y="368"/>
                  </a:lnTo>
                  <a:lnTo>
                    <a:pt x="1353" y="380"/>
                  </a:lnTo>
                  <a:lnTo>
                    <a:pt x="1365" y="388"/>
                  </a:lnTo>
                  <a:lnTo>
                    <a:pt x="1377" y="398"/>
                  </a:lnTo>
                  <a:lnTo>
                    <a:pt x="1388" y="409"/>
                  </a:lnTo>
                  <a:lnTo>
                    <a:pt x="1400" y="421"/>
                  </a:lnTo>
                  <a:lnTo>
                    <a:pt x="1409" y="434"/>
                  </a:lnTo>
                  <a:lnTo>
                    <a:pt x="1418" y="449"/>
                  </a:lnTo>
                  <a:lnTo>
                    <a:pt x="1424" y="466"/>
                  </a:lnTo>
                  <a:lnTo>
                    <a:pt x="1428" y="485"/>
                  </a:lnTo>
                  <a:lnTo>
                    <a:pt x="1428" y="505"/>
                  </a:lnTo>
                  <a:lnTo>
                    <a:pt x="1425" y="527"/>
                  </a:lnTo>
                  <a:lnTo>
                    <a:pt x="1425" y="527"/>
                  </a:lnTo>
                  <a:lnTo>
                    <a:pt x="1424" y="539"/>
                  </a:lnTo>
                  <a:lnTo>
                    <a:pt x="1419" y="550"/>
                  </a:lnTo>
                  <a:lnTo>
                    <a:pt x="1415" y="560"/>
                  </a:lnTo>
                  <a:lnTo>
                    <a:pt x="1410" y="569"/>
                  </a:lnTo>
                  <a:lnTo>
                    <a:pt x="1404" y="578"/>
                  </a:lnTo>
                  <a:lnTo>
                    <a:pt x="1397" y="587"/>
                  </a:lnTo>
                  <a:lnTo>
                    <a:pt x="1383" y="601"/>
                  </a:lnTo>
                  <a:lnTo>
                    <a:pt x="1367" y="613"/>
                  </a:lnTo>
                  <a:lnTo>
                    <a:pt x="1350" y="623"/>
                  </a:lnTo>
                  <a:lnTo>
                    <a:pt x="1332" y="631"/>
                  </a:lnTo>
                  <a:lnTo>
                    <a:pt x="1314" y="635"/>
                  </a:lnTo>
                  <a:lnTo>
                    <a:pt x="1296" y="640"/>
                  </a:lnTo>
                  <a:lnTo>
                    <a:pt x="1278" y="643"/>
                  </a:lnTo>
                  <a:lnTo>
                    <a:pt x="1248" y="646"/>
                  </a:lnTo>
                  <a:lnTo>
                    <a:pt x="1229" y="646"/>
                  </a:lnTo>
                  <a:lnTo>
                    <a:pt x="1220" y="646"/>
                  </a:lnTo>
                  <a:lnTo>
                    <a:pt x="1220" y="646"/>
                  </a:lnTo>
                  <a:close/>
                </a:path>
              </a:pathLst>
            </a:custGeom>
            <a:ln w="28575">
              <a:solidFill>
                <a:schemeClr val="bg1"/>
              </a:solidFill>
              <a:headEnd/>
              <a:tailEnd/>
            </a:ln>
          </p:spPr>
          <p:style>
            <a:lnRef idx="1">
              <a:schemeClr val="accent5"/>
            </a:lnRef>
            <a:fillRef idx="3">
              <a:schemeClr val="accent5"/>
            </a:fillRef>
            <a:effectRef idx="2">
              <a:schemeClr val="accent5"/>
            </a:effectRef>
            <a:fontRef idx="minor">
              <a:schemeClr val="lt1"/>
            </a:fontRef>
          </p:style>
          <p:txBody>
            <a:bodyPr vert="horz" wrap="square" lIns="68558" tIns="34279" rIns="68558" bIns="34279" numCol="1" anchor="t" anchorCtr="0" compatLnSpc="1">
              <a:prstTxWarp prst="textNoShape">
                <a:avLst/>
              </a:prstTxWarp>
            </a:bodyPr>
            <a:lstStyle/>
            <a:p>
              <a:pPr indent="-195140" defTabSz="914149">
                <a:lnSpc>
                  <a:spcPts val="1650"/>
                </a:lnSpc>
              </a:pPr>
              <a:endParaRPr lang="zh-CN" altLang="en-US" sz="3600" dirty="0">
                <a:solidFill>
                  <a:prstClr val="black"/>
                </a:solidFill>
                <a:latin typeface="Arial"/>
                <a:ea typeface="微软雅黑"/>
              </a:endParaRPr>
            </a:p>
          </p:txBody>
        </p:sp>
        <p:sp>
          <p:nvSpPr>
            <p:cNvPr id="55" name="Freeform 10"/>
            <p:cNvSpPr>
              <a:spLocks/>
            </p:cNvSpPr>
            <p:nvPr/>
          </p:nvSpPr>
          <p:spPr bwMode="auto">
            <a:xfrm>
              <a:off x="1941468" y="2160650"/>
              <a:ext cx="1000399" cy="492518"/>
            </a:xfrm>
            <a:custGeom>
              <a:avLst/>
              <a:gdLst/>
              <a:ahLst/>
              <a:cxnLst>
                <a:cxn ang="0">
                  <a:pos x="154" y="640"/>
                </a:cxn>
                <a:cxn ang="0">
                  <a:pos x="112" y="626"/>
                </a:cxn>
                <a:cxn ang="0">
                  <a:pos x="67" y="604"/>
                </a:cxn>
                <a:cxn ang="0">
                  <a:pos x="25" y="563"/>
                </a:cxn>
                <a:cxn ang="0">
                  <a:pos x="6" y="526"/>
                </a:cxn>
                <a:cxn ang="0">
                  <a:pos x="0" y="491"/>
                </a:cxn>
                <a:cxn ang="0">
                  <a:pos x="3" y="449"/>
                </a:cxn>
                <a:cxn ang="0">
                  <a:pos x="10" y="419"/>
                </a:cxn>
                <a:cxn ang="0">
                  <a:pos x="34" y="370"/>
                </a:cxn>
                <a:cxn ang="0">
                  <a:pos x="85" y="315"/>
                </a:cxn>
                <a:cxn ang="0">
                  <a:pos x="139" y="284"/>
                </a:cxn>
                <a:cxn ang="0">
                  <a:pos x="187" y="269"/>
                </a:cxn>
                <a:cxn ang="0">
                  <a:pos x="216" y="264"/>
                </a:cxn>
                <a:cxn ang="0">
                  <a:pos x="222" y="231"/>
                </a:cxn>
                <a:cxn ang="0">
                  <a:pos x="246" y="174"/>
                </a:cxn>
                <a:cxn ang="0">
                  <a:pos x="298" y="108"/>
                </a:cxn>
                <a:cxn ang="0">
                  <a:pos x="339" y="75"/>
                </a:cxn>
                <a:cxn ang="0">
                  <a:pos x="391" y="47"/>
                </a:cxn>
                <a:cxn ang="0">
                  <a:pos x="456" y="23"/>
                </a:cxn>
                <a:cxn ang="0">
                  <a:pos x="535" y="6"/>
                </a:cxn>
                <a:cxn ang="0">
                  <a:pos x="589" y="0"/>
                </a:cxn>
                <a:cxn ang="0">
                  <a:pos x="663" y="1"/>
                </a:cxn>
                <a:cxn ang="0">
                  <a:pos x="729" y="14"/>
                </a:cxn>
                <a:cxn ang="0">
                  <a:pos x="803" y="38"/>
                </a:cxn>
                <a:cxn ang="0">
                  <a:pos x="885" y="87"/>
                </a:cxn>
                <a:cxn ang="0">
                  <a:pos x="936" y="137"/>
                </a:cxn>
                <a:cxn ang="0">
                  <a:pos x="960" y="167"/>
                </a:cxn>
                <a:cxn ang="0">
                  <a:pos x="1016" y="141"/>
                </a:cxn>
                <a:cxn ang="0">
                  <a:pos x="1076" y="126"/>
                </a:cxn>
                <a:cxn ang="0">
                  <a:pos x="1146" y="125"/>
                </a:cxn>
                <a:cxn ang="0">
                  <a:pos x="1209" y="141"/>
                </a:cxn>
                <a:cxn ang="0">
                  <a:pos x="1245" y="162"/>
                </a:cxn>
                <a:cxn ang="0">
                  <a:pos x="1280" y="192"/>
                </a:cxn>
                <a:cxn ang="0">
                  <a:pos x="1310" y="242"/>
                </a:cxn>
                <a:cxn ang="0">
                  <a:pos x="1319" y="288"/>
                </a:cxn>
                <a:cxn ang="0">
                  <a:pos x="1316" y="340"/>
                </a:cxn>
                <a:cxn ang="0">
                  <a:pos x="1310" y="359"/>
                </a:cxn>
                <a:cxn ang="0">
                  <a:pos x="1353" y="380"/>
                </a:cxn>
                <a:cxn ang="0">
                  <a:pos x="1388" y="409"/>
                </a:cxn>
                <a:cxn ang="0">
                  <a:pos x="1418" y="449"/>
                </a:cxn>
                <a:cxn ang="0">
                  <a:pos x="1428" y="505"/>
                </a:cxn>
                <a:cxn ang="0">
                  <a:pos x="1424" y="539"/>
                </a:cxn>
                <a:cxn ang="0">
                  <a:pos x="1410" y="569"/>
                </a:cxn>
                <a:cxn ang="0">
                  <a:pos x="1383" y="601"/>
                </a:cxn>
                <a:cxn ang="0">
                  <a:pos x="1332" y="631"/>
                </a:cxn>
                <a:cxn ang="0">
                  <a:pos x="1278" y="643"/>
                </a:cxn>
                <a:cxn ang="0">
                  <a:pos x="1220" y="646"/>
                </a:cxn>
              </a:cxnLst>
              <a:rect l="0" t="0" r="r" b="b"/>
              <a:pathLst>
                <a:path w="1428" h="646">
                  <a:moveTo>
                    <a:pt x="1220" y="646"/>
                  </a:moveTo>
                  <a:lnTo>
                    <a:pt x="154" y="640"/>
                  </a:lnTo>
                  <a:lnTo>
                    <a:pt x="154" y="640"/>
                  </a:lnTo>
                  <a:lnTo>
                    <a:pt x="145" y="637"/>
                  </a:lnTo>
                  <a:lnTo>
                    <a:pt x="126" y="632"/>
                  </a:lnTo>
                  <a:lnTo>
                    <a:pt x="112" y="626"/>
                  </a:lnTo>
                  <a:lnTo>
                    <a:pt x="99" y="620"/>
                  </a:lnTo>
                  <a:lnTo>
                    <a:pt x="82" y="613"/>
                  </a:lnTo>
                  <a:lnTo>
                    <a:pt x="67" y="604"/>
                  </a:lnTo>
                  <a:lnTo>
                    <a:pt x="52" y="592"/>
                  </a:lnTo>
                  <a:lnTo>
                    <a:pt x="37" y="578"/>
                  </a:lnTo>
                  <a:lnTo>
                    <a:pt x="25" y="563"/>
                  </a:lnTo>
                  <a:lnTo>
                    <a:pt x="15" y="545"/>
                  </a:lnTo>
                  <a:lnTo>
                    <a:pt x="10" y="536"/>
                  </a:lnTo>
                  <a:lnTo>
                    <a:pt x="6" y="526"/>
                  </a:lnTo>
                  <a:lnTo>
                    <a:pt x="3" y="515"/>
                  </a:lnTo>
                  <a:lnTo>
                    <a:pt x="1" y="503"/>
                  </a:lnTo>
                  <a:lnTo>
                    <a:pt x="0" y="491"/>
                  </a:lnTo>
                  <a:lnTo>
                    <a:pt x="0" y="478"/>
                  </a:lnTo>
                  <a:lnTo>
                    <a:pt x="1" y="464"/>
                  </a:lnTo>
                  <a:lnTo>
                    <a:pt x="3" y="449"/>
                  </a:lnTo>
                  <a:lnTo>
                    <a:pt x="3" y="449"/>
                  </a:lnTo>
                  <a:lnTo>
                    <a:pt x="6" y="434"/>
                  </a:lnTo>
                  <a:lnTo>
                    <a:pt x="10" y="419"/>
                  </a:lnTo>
                  <a:lnTo>
                    <a:pt x="16" y="406"/>
                  </a:lnTo>
                  <a:lnTo>
                    <a:pt x="22" y="392"/>
                  </a:lnTo>
                  <a:lnTo>
                    <a:pt x="34" y="370"/>
                  </a:lnTo>
                  <a:lnTo>
                    <a:pt x="51" y="349"/>
                  </a:lnTo>
                  <a:lnTo>
                    <a:pt x="67" y="331"/>
                  </a:lnTo>
                  <a:lnTo>
                    <a:pt x="85" y="315"/>
                  </a:lnTo>
                  <a:lnTo>
                    <a:pt x="103" y="303"/>
                  </a:lnTo>
                  <a:lnTo>
                    <a:pt x="121" y="293"/>
                  </a:lnTo>
                  <a:lnTo>
                    <a:pt x="139" y="284"/>
                  </a:lnTo>
                  <a:lnTo>
                    <a:pt x="157" y="278"/>
                  </a:lnTo>
                  <a:lnTo>
                    <a:pt x="172" y="273"/>
                  </a:lnTo>
                  <a:lnTo>
                    <a:pt x="187" y="269"/>
                  </a:lnTo>
                  <a:lnTo>
                    <a:pt x="207" y="266"/>
                  </a:lnTo>
                  <a:lnTo>
                    <a:pt x="216" y="264"/>
                  </a:lnTo>
                  <a:lnTo>
                    <a:pt x="216" y="264"/>
                  </a:lnTo>
                  <a:lnTo>
                    <a:pt x="216" y="255"/>
                  </a:lnTo>
                  <a:lnTo>
                    <a:pt x="219" y="245"/>
                  </a:lnTo>
                  <a:lnTo>
                    <a:pt x="222" y="231"/>
                  </a:lnTo>
                  <a:lnTo>
                    <a:pt x="228" y="213"/>
                  </a:lnTo>
                  <a:lnTo>
                    <a:pt x="235" y="195"/>
                  </a:lnTo>
                  <a:lnTo>
                    <a:pt x="246" y="174"/>
                  </a:lnTo>
                  <a:lnTo>
                    <a:pt x="259" y="152"/>
                  </a:lnTo>
                  <a:lnTo>
                    <a:pt x="277" y="131"/>
                  </a:lnTo>
                  <a:lnTo>
                    <a:pt x="298" y="108"/>
                  </a:lnTo>
                  <a:lnTo>
                    <a:pt x="310" y="96"/>
                  </a:lnTo>
                  <a:lnTo>
                    <a:pt x="324" y="86"/>
                  </a:lnTo>
                  <a:lnTo>
                    <a:pt x="339" y="75"/>
                  </a:lnTo>
                  <a:lnTo>
                    <a:pt x="355" y="66"/>
                  </a:lnTo>
                  <a:lnTo>
                    <a:pt x="372" y="56"/>
                  </a:lnTo>
                  <a:lnTo>
                    <a:pt x="391" y="47"/>
                  </a:lnTo>
                  <a:lnTo>
                    <a:pt x="411" y="38"/>
                  </a:lnTo>
                  <a:lnTo>
                    <a:pt x="433" y="30"/>
                  </a:lnTo>
                  <a:lnTo>
                    <a:pt x="456" y="23"/>
                  </a:lnTo>
                  <a:lnTo>
                    <a:pt x="480" y="17"/>
                  </a:lnTo>
                  <a:lnTo>
                    <a:pt x="507" y="11"/>
                  </a:lnTo>
                  <a:lnTo>
                    <a:pt x="535" y="6"/>
                  </a:lnTo>
                  <a:lnTo>
                    <a:pt x="535" y="6"/>
                  </a:lnTo>
                  <a:lnTo>
                    <a:pt x="562" y="3"/>
                  </a:lnTo>
                  <a:lnTo>
                    <a:pt x="589" y="0"/>
                  </a:lnTo>
                  <a:lnTo>
                    <a:pt x="615" y="0"/>
                  </a:lnTo>
                  <a:lnTo>
                    <a:pt x="641" y="0"/>
                  </a:lnTo>
                  <a:lnTo>
                    <a:pt x="663" y="1"/>
                  </a:lnTo>
                  <a:lnTo>
                    <a:pt x="687" y="4"/>
                  </a:lnTo>
                  <a:lnTo>
                    <a:pt x="708" y="9"/>
                  </a:lnTo>
                  <a:lnTo>
                    <a:pt x="729" y="14"/>
                  </a:lnTo>
                  <a:lnTo>
                    <a:pt x="749" y="18"/>
                  </a:lnTo>
                  <a:lnTo>
                    <a:pt x="768" y="24"/>
                  </a:lnTo>
                  <a:lnTo>
                    <a:pt x="803" y="38"/>
                  </a:lnTo>
                  <a:lnTo>
                    <a:pt x="833" y="54"/>
                  </a:lnTo>
                  <a:lnTo>
                    <a:pt x="861" y="71"/>
                  </a:lnTo>
                  <a:lnTo>
                    <a:pt x="885" y="87"/>
                  </a:lnTo>
                  <a:lnTo>
                    <a:pt x="905" y="105"/>
                  </a:lnTo>
                  <a:lnTo>
                    <a:pt x="923" y="122"/>
                  </a:lnTo>
                  <a:lnTo>
                    <a:pt x="936" y="137"/>
                  </a:lnTo>
                  <a:lnTo>
                    <a:pt x="954" y="159"/>
                  </a:lnTo>
                  <a:lnTo>
                    <a:pt x="960" y="167"/>
                  </a:lnTo>
                  <a:lnTo>
                    <a:pt x="960" y="167"/>
                  </a:lnTo>
                  <a:lnTo>
                    <a:pt x="968" y="164"/>
                  </a:lnTo>
                  <a:lnTo>
                    <a:pt x="986" y="153"/>
                  </a:lnTo>
                  <a:lnTo>
                    <a:pt x="1016" y="141"/>
                  </a:lnTo>
                  <a:lnTo>
                    <a:pt x="1034" y="135"/>
                  </a:lnTo>
                  <a:lnTo>
                    <a:pt x="1053" y="131"/>
                  </a:lnTo>
                  <a:lnTo>
                    <a:pt x="1076" y="126"/>
                  </a:lnTo>
                  <a:lnTo>
                    <a:pt x="1098" y="123"/>
                  </a:lnTo>
                  <a:lnTo>
                    <a:pt x="1121" y="123"/>
                  </a:lnTo>
                  <a:lnTo>
                    <a:pt x="1146" y="125"/>
                  </a:lnTo>
                  <a:lnTo>
                    <a:pt x="1170" y="128"/>
                  </a:lnTo>
                  <a:lnTo>
                    <a:pt x="1196" y="137"/>
                  </a:lnTo>
                  <a:lnTo>
                    <a:pt x="1209" y="141"/>
                  </a:lnTo>
                  <a:lnTo>
                    <a:pt x="1221" y="147"/>
                  </a:lnTo>
                  <a:lnTo>
                    <a:pt x="1233" y="155"/>
                  </a:lnTo>
                  <a:lnTo>
                    <a:pt x="1245" y="162"/>
                  </a:lnTo>
                  <a:lnTo>
                    <a:pt x="1245" y="162"/>
                  </a:lnTo>
                  <a:lnTo>
                    <a:pt x="1265" y="177"/>
                  </a:lnTo>
                  <a:lnTo>
                    <a:pt x="1280" y="192"/>
                  </a:lnTo>
                  <a:lnTo>
                    <a:pt x="1292" y="209"/>
                  </a:lnTo>
                  <a:lnTo>
                    <a:pt x="1302" y="225"/>
                  </a:lnTo>
                  <a:lnTo>
                    <a:pt x="1310" y="242"/>
                  </a:lnTo>
                  <a:lnTo>
                    <a:pt x="1314" y="258"/>
                  </a:lnTo>
                  <a:lnTo>
                    <a:pt x="1317" y="273"/>
                  </a:lnTo>
                  <a:lnTo>
                    <a:pt x="1319" y="288"/>
                  </a:lnTo>
                  <a:lnTo>
                    <a:pt x="1319" y="303"/>
                  </a:lnTo>
                  <a:lnTo>
                    <a:pt x="1319" y="317"/>
                  </a:lnTo>
                  <a:lnTo>
                    <a:pt x="1316" y="340"/>
                  </a:lnTo>
                  <a:lnTo>
                    <a:pt x="1311" y="355"/>
                  </a:lnTo>
                  <a:lnTo>
                    <a:pt x="1310" y="359"/>
                  </a:lnTo>
                  <a:lnTo>
                    <a:pt x="1310" y="359"/>
                  </a:lnTo>
                  <a:lnTo>
                    <a:pt x="1316" y="362"/>
                  </a:lnTo>
                  <a:lnTo>
                    <a:pt x="1331" y="368"/>
                  </a:lnTo>
                  <a:lnTo>
                    <a:pt x="1353" y="380"/>
                  </a:lnTo>
                  <a:lnTo>
                    <a:pt x="1365" y="388"/>
                  </a:lnTo>
                  <a:lnTo>
                    <a:pt x="1377" y="398"/>
                  </a:lnTo>
                  <a:lnTo>
                    <a:pt x="1388" y="409"/>
                  </a:lnTo>
                  <a:lnTo>
                    <a:pt x="1400" y="421"/>
                  </a:lnTo>
                  <a:lnTo>
                    <a:pt x="1409" y="434"/>
                  </a:lnTo>
                  <a:lnTo>
                    <a:pt x="1418" y="449"/>
                  </a:lnTo>
                  <a:lnTo>
                    <a:pt x="1424" y="466"/>
                  </a:lnTo>
                  <a:lnTo>
                    <a:pt x="1428" y="485"/>
                  </a:lnTo>
                  <a:lnTo>
                    <a:pt x="1428" y="505"/>
                  </a:lnTo>
                  <a:lnTo>
                    <a:pt x="1425" y="527"/>
                  </a:lnTo>
                  <a:lnTo>
                    <a:pt x="1425" y="527"/>
                  </a:lnTo>
                  <a:lnTo>
                    <a:pt x="1424" y="539"/>
                  </a:lnTo>
                  <a:lnTo>
                    <a:pt x="1419" y="550"/>
                  </a:lnTo>
                  <a:lnTo>
                    <a:pt x="1415" y="560"/>
                  </a:lnTo>
                  <a:lnTo>
                    <a:pt x="1410" y="569"/>
                  </a:lnTo>
                  <a:lnTo>
                    <a:pt x="1404" y="578"/>
                  </a:lnTo>
                  <a:lnTo>
                    <a:pt x="1397" y="587"/>
                  </a:lnTo>
                  <a:lnTo>
                    <a:pt x="1383" y="601"/>
                  </a:lnTo>
                  <a:lnTo>
                    <a:pt x="1367" y="613"/>
                  </a:lnTo>
                  <a:lnTo>
                    <a:pt x="1350" y="623"/>
                  </a:lnTo>
                  <a:lnTo>
                    <a:pt x="1332" y="631"/>
                  </a:lnTo>
                  <a:lnTo>
                    <a:pt x="1314" y="635"/>
                  </a:lnTo>
                  <a:lnTo>
                    <a:pt x="1296" y="640"/>
                  </a:lnTo>
                  <a:lnTo>
                    <a:pt x="1278" y="643"/>
                  </a:lnTo>
                  <a:lnTo>
                    <a:pt x="1248" y="646"/>
                  </a:lnTo>
                  <a:lnTo>
                    <a:pt x="1229" y="646"/>
                  </a:lnTo>
                  <a:lnTo>
                    <a:pt x="1220" y="646"/>
                  </a:lnTo>
                  <a:lnTo>
                    <a:pt x="1220" y="646"/>
                  </a:lnTo>
                  <a:close/>
                </a:path>
              </a:pathLst>
            </a:custGeom>
            <a:ln w="28575">
              <a:solidFill>
                <a:schemeClr val="bg1"/>
              </a:solidFill>
              <a:headEnd/>
              <a:tailEnd/>
            </a:ln>
          </p:spPr>
          <p:style>
            <a:lnRef idx="1">
              <a:schemeClr val="accent5"/>
            </a:lnRef>
            <a:fillRef idx="3">
              <a:schemeClr val="accent5"/>
            </a:fillRef>
            <a:effectRef idx="2">
              <a:schemeClr val="accent5"/>
            </a:effectRef>
            <a:fontRef idx="minor">
              <a:schemeClr val="lt1"/>
            </a:fontRef>
          </p:style>
          <p:txBody>
            <a:bodyPr vert="horz" wrap="square" lIns="68558" tIns="34279" rIns="68558" bIns="34279" numCol="1" anchor="t" anchorCtr="0" compatLnSpc="1">
              <a:prstTxWarp prst="textNoShape">
                <a:avLst/>
              </a:prstTxWarp>
            </a:bodyPr>
            <a:lstStyle/>
            <a:p>
              <a:pPr indent="-195140" defTabSz="914149">
                <a:lnSpc>
                  <a:spcPts val="1650"/>
                </a:lnSpc>
              </a:pPr>
              <a:endParaRPr lang="zh-CN" altLang="en-US" sz="3600" dirty="0">
                <a:solidFill>
                  <a:prstClr val="black"/>
                </a:solidFill>
                <a:latin typeface="Arial"/>
                <a:ea typeface="微软雅黑"/>
              </a:endParaRPr>
            </a:p>
          </p:txBody>
        </p:sp>
        <p:sp>
          <p:nvSpPr>
            <p:cNvPr id="63" name="Freeform 10"/>
            <p:cNvSpPr>
              <a:spLocks/>
            </p:cNvSpPr>
            <p:nvPr/>
          </p:nvSpPr>
          <p:spPr bwMode="auto">
            <a:xfrm>
              <a:off x="2877572" y="2508007"/>
              <a:ext cx="1000399" cy="492518"/>
            </a:xfrm>
            <a:custGeom>
              <a:avLst/>
              <a:gdLst/>
              <a:ahLst/>
              <a:cxnLst>
                <a:cxn ang="0">
                  <a:pos x="154" y="640"/>
                </a:cxn>
                <a:cxn ang="0">
                  <a:pos x="112" y="626"/>
                </a:cxn>
                <a:cxn ang="0">
                  <a:pos x="67" y="604"/>
                </a:cxn>
                <a:cxn ang="0">
                  <a:pos x="25" y="563"/>
                </a:cxn>
                <a:cxn ang="0">
                  <a:pos x="6" y="526"/>
                </a:cxn>
                <a:cxn ang="0">
                  <a:pos x="0" y="491"/>
                </a:cxn>
                <a:cxn ang="0">
                  <a:pos x="3" y="449"/>
                </a:cxn>
                <a:cxn ang="0">
                  <a:pos x="10" y="419"/>
                </a:cxn>
                <a:cxn ang="0">
                  <a:pos x="34" y="370"/>
                </a:cxn>
                <a:cxn ang="0">
                  <a:pos x="85" y="315"/>
                </a:cxn>
                <a:cxn ang="0">
                  <a:pos x="139" y="284"/>
                </a:cxn>
                <a:cxn ang="0">
                  <a:pos x="187" y="269"/>
                </a:cxn>
                <a:cxn ang="0">
                  <a:pos x="216" y="264"/>
                </a:cxn>
                <a:cxn ang="0">
                  <a:pos x="222" y="231"/>
                </a:cxn>
                <a:cxn ang="0">
                  <a:pos x="246" y="174"/>
                </a:cxn>
                <a:cxn ang="0">
                  <a:pos x="298" y="108"/>
                </a:cxn>
                <a:cxn ang="0">
                  <a:pos x="339" y="75"/>
                </a:cxn>
                <a:cxn ang="0">
                  <a:pos x="391" y="47"/>
                </a:cxn>
                <a:cxn ang="0">
                  <a:pos x="456" y="23"/>
                </a:cxn>
                <a:cxn ang="0">
                  <a:pos x="535" y="6"/>
                </a:cxn>
                <a:cxn ang="0">
                  <a:pos x="589" y="0"/>
                </a:cxn>
                <a:cxn ang="0">
                  <a:pos x="663" y="1"/>
                </a:cxn>
                <a:cxn ang="0">
                  <a:pos x="729" y="14"/>
                </a:cxn>
                <a:cxn ang="0">
                  <a:pos x="803" y="38"/>
                </a:cxn>
                <a:cxn ang="0">
                  <a:pos x="885" y="87"/>
                </a:cxn>
                <a:cxn ang="0">
                  <a:pos x="936" y="137"/>
                </a:cxn>
                <a:cxn ang="0">
                  <a:pos x="960" y="167"/>
                </a:cxn>
                <a:cxn ang="0">
                  <a:pos x="1016" y="141"/>
                </a:cxn>
                <a:cxn ang="0">
                  <a:pos x="1076" y="126"/>
                </a:cxn>
                <a:cxn ang="0">
                  <a:pos x="1146" y="125"/>
                </a:cxn>
                <a:cxn ang="0">
                  <a:pos x="1209" y="141"/>
                </a:cxn>
                <a:cxn ang="0">
                  <a:pos x="1245" y="162"/>
                </a:cxn>
                <a:cxn ang="0">
                  <a:pos x="1280" y="192"/>
                </a:cxn>
                <a:cxn ang="0">
                  <a:pos x="1310" y="242"/>
                </a:cxn>
                <a:cxn ang="0">
                  <a:pos x="1319" y="288"/>
                </a:cxn>
                <a:cxn ang="0">
                  <a:pos x="1316" y="340"/>
                </a:cxn>
                <a:cxn ang="0">
                  <a:pos x="1310" y="359"/>
                </a:cxn>
                <a:cxn ang="0">
                  <a:pos x="1353" y="380"/>
                </a:cxn>
                <a:cxn ang="0">
                  <a:pos x="1388" y="409"/>
                </a:cxn>
                <a:cxn ang="0">
                  <a:pos x="1418" y="449"/>
                </a:cxn>
                <a:cxn ang="0">
                  <a:pos x="1428" y="505"/>
                </a:cxn>
                <a:cxn ang="0">
                  <a:pos x="1424" y="539"/>
                </a:cxn>
                <a:cxn ang="0">
                  <a:pos x="1410" y="569"/>
                </a:cxn>
                <a:cxn ang="0">
                  <a:pos x="1383" y="601"/>
                </a:cxn>
                <a:cxn ang="0">
                  <a:pos x="1332" y="631"/>
                </a:cxn>
                <a:cxn ang="0">
                  <a:pos x="1278" y="643"/>
                </a:cxn>
                <a:cxn ang="0">
                  <a:pos x="1220" y="646"/>
                </a:cxn>
              </a:cxnLst>
              <a:rect l="0" t="0" r="r" b="b"/>
              <a:pathLst>
                <a:path w="1428" h="646">
                  <a:moveTo>
                    <a:pt x="1220" y="646"/>
                  </a:moveTo>
                  <a:lnTo>
                    <a:pt x="154" y="640"/>
                  </a:lnTo>
                  <a:lnTo>
                    <a:pt x="154" y="640"/>
                  </a:lnTo>
                  <a:lnTo>
                    <a:pt x="145" y="637"/>
                  </a:lnTo>
                  <a:lnTo>
                    <a:pt x="126" y="632"/>
                  </a:lnTo>
                  <a:lnTo>
                    <a:pt x="112" y="626"/>
                  </a:lnTo>
                  <a:lnTo>
                    <a:pt x="99" y="620"/>
                  </a:lnTo>
                  <a:lnTo>
                    <a:pt x="82" y="613"/>
                  </a:lnTo>
                  <a:lnTo>
                    <a:pt x="67" y="604"/>
                  </a:lnTo>
                  <a:lnTo>
                    <a:pt x="52" y="592"/>
                  </a:lnTo>
                  <a:lnTo>
                    <a:pt x="37" y="578"/>
                  </a:lnTo>
                  <a:lnTo>
                    <a:pt x="25" y="563"/>
                  </a:lnTo>
                  <a:lnTo>
                    <a:pt x="15" y="545"/>
                  </a:lnTo>
                  <a:lnTo>
                    <a:pt x="10" y="536"/>
                  </a:lnTo>
                  <a:lnTo>
                    <a:pt x="6" y="526"/>
                  </a:lnTo>
                  <a:lnTo>
                    <a:pt x="3" y="515"/>
                  </a:lnTo>
                  <a:lnTo>
                    <a:pt x="1" y="503"/>
                  </a:lnTo>
                  <a:lnTo>
                    <a:pt x="0" y="491"/>
                  </a:lnTo>
                  <a:lnTo>
                    <a:pt x="0" y="478"/>
                  </a:lnTo>
                  <a:lnTo>
                    <a:pt x="1" y="464"/>
                  </a:lnTo>
                  <a:lnTo>
                    <a:pt x="3" y="449"/>
                  </a:lnTo>
                  <a:lnTo>
                    <a:pt x="3" y="449"/>
                  </a:lnTo>
                  <a:lnTo>
                    <a:pt x="6" y="434"/>
                  </a:lnTo>
                  <a:lnTo>
                    <a:pt x="10" y="419"/>
                  </a:lnTo>
                  <a:lnTo>
                    <a:pt x="16" y="406"/>
                  </a:lnTo>
                  <a:lnTo>
                    <a:pt x="22" y="392"/>
                  </a:lnTo>
                  <a:lnTo>
                    <a:pt x="34" y="370"/>
                  </a:lnTo>
                  <a:lnTo>
                    <a:pt x="51" y="349"/>
                  </a:lnTo>
                  <a:lnTo>
                    <a:pt x="67" y="331"/>
                  </a:lnTo>
                  <a:lnTo>
                    <a:pt x="85" y="315"/>
                  </a:lnTo>
                  <a:lnTo>
                    <a:pt x="103" y="303"/>
                  </a:lnTo>
                  <a:lnTo>
                    <a:pt x="121" y="293"/>
                  </a:lnTo>
                  <a:lnTo>
                    <a:pt x="139" y="284"/>
                  </a:lnTo>
                  <a:lnTo>
                    <a:pt x="157" y="278"/>
                  </a:lnTo>
                  <a:lnTo>
                    <a:pt x="172" y="273"/>
                  </a:lnTo>
                  <a:lnTo>
                    <a:pt x="187" y="269"/>
                  </a:lnTo>
                  <a:lnTo>
                    <a:pt x="207" y="266"/>
                  </a:lnTo>
                  <a:lnTo>
                    <a:pt x="216" y="264"/>
                  </a:lnTo>
                  <a:lnTo>
                    <a:pt x="216" y="264"/>
                  </a:lnTo>
                  <a:lnTo>
                    <a:pt x="216" y="255"/>
                  </a:lnTo>
                  <a:lnTo>
                    <a:pt x="219" y="245"/>
                  </a:lnTo>
                  <a:lnTo>
                    <a:pt x="222" y="231"/>
                  </a:lnTo>
                  <a:lnTo>
                    <a:pt x="228" y="213"/>
                  </a:lnTo>
                  <a:lnTo>
                    <a:pt x="235" y="195"/>
                  </a:lnTo>
                  <a:lnTo>
                    <a:pt x="246" y="174"/>
                  </a:lnTo>
                  <a:lnTo>
                    <a:pt x="259" y="152"/>
                  </a:lnTo>
                  <a:lnTo>
                    <a:pt x="277" y="131"/>
                  </a:lnTo>
                  <a:lnTo>
                    <a:pt x="298" y="108"/>
                  </a:lnTo>
                  <a:lnTo>
                    <a:pt x="310" y="96"/>
                  </a:lnTo>
                  <a:lnTo>
                    <a:pt x="324" y="86"/>
                  </a:lnTo>
                  <a:lnTo>
                    <a:pt x="339" y="75"/>
                  </a:lnTo>
                  <a:lnTo>
                    <a:pt x="355" y="66"/>
                  </a:lnTo>
                  <a:lnTo>
                    <a:pt x="372" y="56"/>
                  </a:lnTo>
                  <a:lnTo>
                    <a:pt x="391" y="47"/>
                  </a:lnTo>
                  <a:lnTo>
                    <a:pt x="411" y="38"/>
                  </a:lnTo>
                  <a:lnTo>
                    <a:pt x="433" y="30"/>
                  </a:lnTo>
                  <a:lnTo>
                    <a:pt x="456" y="23"/>
                  </a:lnTo>
                  <a:lnTo>
                    <a:pt x="480" y="17"/>
                  </a:lnTo>
                  <a:lnTo>
                    <a:pt x="507" y="11"/>
                  </a:lnTo>
                  <a:lnTo>
                    <a:pt x="535" y="6"/>
                  </a:lnTo>
                  <a:lnTo>
                    <a:pt x="535" y="6"/>
                  </a:lnTo>
                  <a:lnTo>
                    <a:pt x="562" y="3"/>
                  </a:lnTo>
                  <a:lnTo>
                    <a:pt x="589" y="0"/>
                  </a:lnTo>
                  <a:lnTo>
                    <a:pt x="615" y="0"/>
                  </a:lnTo>
                  <a:lnTo>
                    <a:pt x="641" y="0"/>
                  </a:lnTo>
                  <a:lnTo>
                    <a:pt x="663" y="1"/>
                  </a:lnTo>
                  <a:lnTo>
                    <a:pt x="687" y="4"/>
                  </a:lnTo>
                  <a:lnTo>
                    <a:pt x="708" y="9"/>
                  </a:lnTo>
                  <a:lnTo>
                    <a:pt x="729" y="14"/>
                  </a:lnTo>
                  <a:lnTo>
                    <a:pt x="749" y="18"/>
                  </a:lnTo>
                  <a:lnTo>
                    <a:pt x="768" y="24"/>
                  </a:lnTo>
                  <a:lnTo>
                    <a:pt x="803" y="38"/>
                  </a:lnTo>
                  <a:lnTo>
                    <a:pt x="833" y="54"/>
                  </a:lnTo>
                  <a:lnTo>
                    <a:pt x="861" y="71"/>
                  </a:lnTo>
                  <a:lnTo>
                    <a:pt x="885" y="87"/>
                  </a:lnTo>
                  <a:lnTo>
                    <a:pt x="905" y="105"/>
                  </a:lnTo>
                  <a:lnTo>
                    <a:pt x="923" y="122"/>
                  </a:lnTo>
                  <a:lnTo>
                    <a:pt x="936" y="137"/>
                  </a:lnTo>
                  <a:lnTo>
                    <a:pt x="954" y="159"/>
                  </a:lnTo>
                  <a:lnTo>
                    <a:pt x="960" y="167"/>
                  </a:lnTo>
                  <a:lnTo>
                    <a:pt x="960" y="167"/>
                  </a:lnTo>
                  <a:lnTo>
                    <a:pt x="968" y="164"/>
                  </a:lnTo>
                  <a:lnTo>
                    <a:pt x="986" y="153"/>
                  </a:lnTo>
                  <a:lnTo>
                    <a:pt x="1016" y="141"/>
                  </a:lnTo>
                  <a:lnTo>
                    <a:pt x="1034" y="135"/>
                  </a:lnTo>
                  <a:lnTo>
                    <a:pt x="1053" y="131"/>
                  </a:lnTo>
                  <a:lnTo>
                    <a:pt x="1076" y="126"/>
                  </a:lnTo>
                  <a:lnTo>
                    <a:pt x="1098" y="123"/>
                  </a:lnTo>
                  <a:lnTo>
                    <a:pt x="1121" y="123"/>
                  </a:lnTo>
                  <a:lnTo>
                    <a:pt x="1146" y="125"/>
                  </a:lnTo>
                  <a:lnTo>
                    <a:pt x="1170" y="128"/>
                  </a:lnTo>
                  <a:lnTo>
                    <a:pt x="1196" y="137"/>
                  </a:lnTo>
                  <a:lnTo>
                    <a:pt x="1209" y="141"/>
                  </a:lnTo>
                  <a:lnTo>
                    <a:pt x="1221" y="147"/>
                  </a:lnTo>
                  <a:lnTo>
                    <a:pt x="1233" y="155"/>
                  </a:lnTo>
                  <a:lnTo>
                    <a:pt x="1245" y="162"/>
                  </a:lnTo>
                  <a:lnTo>
                    <a:pt x="1245" y="162"/>
                  </a:lnTo>
                  <a:lnTo>
                    <a:pt x="1265" y="177"/>
                  </a:lnTo>
                  <a:lnTo>
                    <a:pt x="1280" y="192"/>
                  </a:lnTo>
                  <a:lnTo>
                    <a:pt x="1292" y="209"/>
                  </a:lnTo>
                  <a:lnTo>
                    <a:pt x="1302" y="225"/>
                  </a:lnTo>
                  <a:lnTo>
                    <a:pt x="1310" y="242"/>
                  </a:lnTo>
                  <a:lnTo>
                    <a:pt x="1314" y="258"/>
                  </a:lnTo>
                  <a:lnTo>
                    <a:pt x="1317" y="273"/>
                  </a:lnTo>
                  <a:lnTo>
                    <a:pt x="1319" y="288"/>
                  </a:lnTo>
                  <a:lnTo>
                    <a:pt x="1319" y="303"/>
                  </a:lnTo>
                  <a:lnTo>
                    <a:pt x="1319" y="317"/>
                  </a:lnTo>
                  <a:lnTo>
                    <a:pt x="1316" y="340"/>
                  </a:lnTo>
                  <a:lnTo>
                    <a:pt x="1311" y="355"/>
                  </a:lnTo>
                  <a:lnTo>
                    <a:pt x="1310" y="359"/>
                  </a:lnTo>
                  <a:lnTo>
                    <a:pt x="1310" y="359"/>
                  </a:lnTo>
                  <a:lnTo>
                    <a:pt x="1316" y="362"/>
                  </a:lnTo>
                  <a:lnTo>
                    <a:pt x="1331" y="368"/>
                  </a:lnTo>
                  <a:lnTo>
                    <a:pt x="1353" y="380"/>
                  </a:lnTo>
                  <a:lnTo>
                    <a:pt x="1365" y="388"/>
                  </a:lnTo>
                  <a:lnTo>
                    <a:pt x="1377" y="398"/>
                  </a:lnTo>
                  <a:lnTo>
                    <a:pt x="1388" y="409"/>
                  </a:lnTo>
                  <a:lnTo>
                    <a:pt x="1400" y="421"/>
                  </a:lnTo>
                  <a:lnTo>
                    <a:pt x="1409" y="434"/>
                  </a:lnTo>
                  <a:lnTo>
                    <a:pt x="1418" y="449"/>
                  </a:lnTo>
                  <a:lnTo>
                    <a:pt x="1424" y="466"/>
                  </a:lnTo>
                  <a:lnTo>
                    <a:pt x="1428" y="485"/>
                  </a:lnTo>
                  <a:lnTo>
                    <a:pt x="1428" y="505"/>
                  </a:lnTo>
                  <a:lnTo>
                    <a:pt x="1425" y="527"/>
                  </a:lnTo>
                  <a:lnTo>
                    <a:pt x="1425" y="527"/>
                  </a:lnTo>
                  <a:lnTo>
                    <a:pt x="1424" y="539"/>
                  </a:lnTo>
                  <a:lnTo>
                    <a:pt x="1419" y="550"/>
                  </a:lnTo>
                  <a:lnTo>
                    <a:pt x="1415" y="560"/>
                  </a:lnTo>
                  <a:lnTo>
                    <a:pt x="1410" y="569"/>
                  </a:lnTo>
                  <a:lnTo>
                    <a:pt x="1404" y="578"/>
                  </a:lnTo>
                  <a:lnTo>
                    <a:pt x="1397" y="587"/>
                  </a:lnTo>
                  <a:lnTo>
                    <a:pt x="1383" y="601"/>
                  </a:lnTo>
                  <a:lnTo>
                    <a:pt x="1367" y="613"/>
                  </a:lnTo>
                  <a:lnTo>
                    <a:pt x="1350" y="623"/>
                  </a:lnTo>
                  <a:lnTo>
                    <a:pt x="1332" y="631"/>
                  </a:lnTo>
                  <a:lnTo>
                    <a:pt x="1314" y="635"/>
                  </a:lnTo>
                  <a:lnTo>
                    <a:pt x="1296" y="640"/>
                  </a:lnTo>
                  <a:lnTo>
                    <a:pt x="1278" y="643"/>
                  </a:lnTo>
                  <a:lnTo>
                    <a:pt x="1248" y="646"/>
                  </a:lnTo>
                  <a:lnTo>
                    <a:pt x="1229" y="646"/>
                  </a:lnTo>
                  <a:lnTo>
                    <a:pt x="1220" y="646"/>
                  </a:lnTo>
                  <a:lnTo>
                    <a:pt x="1220" y="646"/>
                  </a:lnTo>
                  <a:close/>
                </a:path>
              </a:pathLst>
            </a:custGeom>
            <a:ln w="28575">
              <a:solidFill>
                <a:schemeClr val="bg1"/>
              </a:solidFill>
              <a:headEnd/>
              <a:tailEnd/>
            </a:ln>
          </p:spPr>
          <p:style>
            <a:lnRef idx="1">
              <a:schemeClr val="accent5"/>
            </a:lnRef>
            <a:fillRef idx="3">
              <a:schemeClr val="accent5"/>
            </a:fillRef>
            <a:effectRef idx="2">
              <a:schemeClr val="accent5"/>
            </a:effectRef>
            <a:fontRef idx="minor">
              <a:schemeClr val="lt1"/>
            </a:fontRef>
          </p:style>
          <p:txBody>
            <a:bodyPr vert="horz" wrap="square" lIns="68558" tIns="34279" rIns="68558" bIns="34279" numCol="1" anchor="t" anchorCtr="0" compatLnSpc="1">
              <a:prstTxWarp prst="textNoShape">
                <a:avLst/>
              </a:prstTxWarp>
            </a:bodyPr>
            <a:lstStyle/>
            <a:p>
              <a:pPr indent="-195140" defTabSz="914149">
                <a:lnSpc>
                  <a:spcPts val="1650"/>
                </a:lnSpc>
              </a:pPr>
              <a:endParaRPr lang="zh-CN" altLang="en-US" sz="3600" dirty="0">
                <a:solidFill>
                  <a:prstClr val="black"/>
                </a:solidFill>
                <a:latin typeface="Arial"/>
                <a:ea typeface="微软雅黑"/>
              </a:endParaRPr>
            </a:p>
          </p:txBody>
        </p:sp>
        <p:sp>
          <p:nvSpPr>
            <p:cNvPr id="64" name="Freeform 10"/>
            <p:cNvSpPr>
              <a:spLocks/>
            </p:cNvSpPr>
            <p:nvPr/>
          </p:nvSpPr>
          <p:spPr bwMode="auto">
            <a:xfrm>
              <a:off x="3036860" y="3140195"/>
              <a:ext cx="1000399" cy="492518"/>
            </a:xfrm>
            <a:custGeom>
              <a:avLst/>
              <a:gdLst/>
              <a:ahLst/>
              <a:cxnLst>
                <a:cxn ang="0">
                  <a:pos x="154" y="640"/>
                </a:cxn>
                <a:cxn ang="0">
                  <a:pos x="112" y="626"/>
                </a:cxn>
                <a:cxn ang="0">
                  <a:pos x="67" y="604"/>
                </a:cxn>
                <a:cxn ang="0">
                  <a:pos x="25" y="563"/>
                </a:cxn>
                <a:cxn ang="0">
                  <a:pos x="6" y="526"/>
                </a:cxn>
                <a:cxn ang="0">
                  <a:pos x="0" y="491"/>
                </a:cxn>
                <a:cxn ang="0">
                  <a:pos x="3" y="449"/>
                </a:cxn>
                <a:cxn ang="0">
                  <a:pos x="10" y="419"/>
                </a:cxn>
                <a:cxn ang="0">
                  <a:pos x="34" y="370"/>
                </a:cxn>
                <a:cxn ang="0">
                  <a:pos x="85" y="315"/>
                </a:cxn>
                <a:cxn ang="0">
                  <a:pos x="139" y="284"/>
                </a:cxn>
                <a:cxn ang="0">
                  <a:pos x="187" y="269"/>
                </a:cxn>
                <a:cxn ang="0">
                  <a:pos x="216" y="264"/>
                </a:cxn>
                <a:cxn ang="0">
                  <a:pos x="222" y="231"/>
                </a:cxn>
                <a:cxn ang="0">
                  <a:pos x="246" y="174"/>
                </a:cxn>
                <a:cxn ang="0">
                  <a:pos x="298" y="108"/>
                </a:cxn>
                <a:cxn ang="0">
                  <a:pos x="339" y="75"/>
                </a:cxn>
                <a:cxn ang="0">
                  <a:pos x="391" y="47"/>
                </a:cxn>
                <a:cxn ang="0">
                  <a:pos x="456" y="23"/>
                </a:cxn>
                <a:cxn ang="0">
                  <a:pos x="535" y="6"/>
                </a:cxn>
                <a:cxn ang="0">
                  <a:pos x="589" y="0"/>
                </a:cxn>
                <a:cxn ang="0">
                  <a:pos x="663" y="1"/>
                </a:cxn>
                <a:cxn ang="0">
                  <a:pos x="729" y="14"/>
                </a:cxn>
                <a:cxn ang="0">
                  <a:pos x="803" y="38"/>
                </a:cxn>
                <a:cxn ang="0">
                  <a:pos x="885" y="87"/>
                </a:cxn>
                <a:cxn ang="0">
                  <a:pos x="936" y="137"/>
                </a:cxn>
                <a:cxn ang="0">
                  <a:pos x="960" y="167"/>
                </a:cxn>
                <a:cxn ang="0">
                  <a:pos x="1016" y="141"/>
                </a:cxn>
                <a:cxn ang="0">
                  <a:pos x="1076" y="126"/>
                </a:cxn>
                <a:cxn ang="0">
                  <a:pos x="1146" y="125"/>
                </a:cxn>
                <a:cxn ang="0">
                  <a:pos x="1209" y="141"/>
                </a:cxn>
                <a:cxn ang="0">
                  <a:pos x="1245" y="162"/>
                </a:cxn>
                <a:cxn ang="0">
                  <a:pos x="1280" y="192"/>
                </a:cxn>
                <a:cxn ang="0">
                  <a:pos x="1310" y="242"/>
                </a:cxn>
                <a:cxn ang="0">
                  <a:pos x="1319" y="288"/>
                </a:cxn>
                <a:cxn ang="0">
                  <a:pos x="1316" y="340"/>
                </a:cxn>
                <a:cxn ang="0">
                  <a:pos x="1310" y="359"/>
                </a:cxn>
                <a:cxn ang="0">
                  <a:pos x="1353" y="380"/>
                </a:cxn>
                <a:cxn ang="0">
                  <a:pos x="1388" y="409"/>
                </a:cxn>
                <a:cxn ang="0">
                  <a:pos x="1418" y="449"/>
                </a:cxn>
                <a:cxn ang="0">
                  <a:pos x="1428" y="505"/>
                </a:cxn>
                <a:cxn ang="0">
                  <a:pos x="1424" y="539"/>
                </a:cxn>
                <a:cxn ang="0">
                  <a:pos x="1410" y="569"/>
                </a:cxn>
                <a:cxn ang="0">
                  <a:pos x="1383" y="601"/>
                </a:cxn>
                <a:cxn ang="0">
                  <a:pos x="1332" y="631"/>
                </a:cxn>
                <a:cxn ang="0">
                  <a:pos x="1278" y="643"/>
                </a:cxn>
                <a:cxn ang="0">
                  <a:pos x="1220" y="646"/>
                </a:cxn>
              </a:cxnLst>
              <a:rect l="0" t="0" r="r" b="b"/>
              <a:pathLst>
                <a:path w="1428" h="646">
                  <a:moveTo>
                    <a:pt x="1220" y="646"/>
                  </a:moveTo>
                  <a:lnTo>
                    <a:pt x="154" y="640"/>
                  </a:lnTo>
                  <a:lnTo>
                    <a:pt x="154" y="640"/>
                  </a:lnTo>
                  <a:lnTo>
                    <a:pt x="145" y="637"/>
                  </a:lnTo>
                  <a:lnTo>
                    <a:pt x="126" y="632"/>
                  </a:lnTo>
                  <a:lnTo>
                    <a:pt x="112" y="626"/>
                  </a:lnTo>
                  <a:lnTo>
                    <a:pt x="99" y="620"/>
                  </a:lnTo>
                  <a:lnTo>
                    <a:pt x="82" y="613"/>
                  </a:lnTo>
                  <a:lnTo>
                    <a:pt x="67" y="604"/>
                  </a:lnTo>
                  <a:lnTo>
                    <a:pt x="52" y="592"/>
                  </a:lnTo>
                  <a:lnTo>
                    <a:pt x="37" y="578"/>
                  </a:lnTo>
                  <a:lnTo>
                    <a:pt x="25" y="563"/>
                  </a:lnTo>
                  <a:lnTo>
                    <a:pt x="15" y="545"/>
                  </a:lnTo>
                  <a:lnTo>
                    <a:pt x="10" y="536"/>
                  </a:lnTo>
                  <a:lnTo>
                    <a:pt x="6" y="526"/>
                  </a:lnTo>
                  <a:lnTo>
                    <a:pt x="3" y="515"/>
                  </a:lnTo>
                  <a:lnTo>
                    <a:pt x="1" y="503"/>
                  </a:lnTo>
                  <a:lnTo>
                    <a:pt x="0" y="491"/>
                  </a:lnTo>
                  <a:lnTo>
                    <a:pt x="0" y="478"/>
                  </a:lnTo>
                  <a:lnTo>
                    <a:pt x="1" y="464"/>
                  </a:lnTo>
                  <a:lnTo>
                    <a:pt x="3" y="449"/>
                  </a:lnTo>
                  <a:lnTo>
                    <a:pt x="3" y="449"/>
                  </a:lnTo>
                  <a:lnTo>
                    <a:pt x="6" y="434"/>
                  </a:lnTo>
                  <a:lnTo>
                    <a:pt x="10" y="419"/>
                  </a:lnTo>
                  <a:lnTo>
                    <a:pt x="16" y="406"/>
                  </a:lnTo>
                  <a:lnTo>
                    <a:pt x="22" y="392"/>
                  </a:lnTo>
                  <a:lnTo>
                    <a:pt x="34" y="370"/>
                  </a:lnTo>
                  <a:lnTo>
                    <a:pt x="51" y="349"/>
                  </a:lnTo>
                  <a:lnTo>
                    <a:pt x="67" y="331"/>
                  </a:lnTo>
                  <a:lnTo>
                    <a:pt x="85" y="315"/>
                  </a:lnTo>
                  <a:lnTo>
                    <a:pt x="103" y="303"/>
                  </a:lnTo>
                  <a:lnTo>
                    <a:pt x="121" y="293"/>
                  </a:lnTo>
                  <a:lnTo>
                    <a:pt x="139" y="284"/>
                  </a:lnTo>
                  <a:lnTo>
                    <a:pt x="157" y="278"/>
                  </a:lnTo>
                  <a:lnTo>
                    <a:pt x="172" y="273"/>
                  </a:lnTo>
                  <a:lnTo>
                    <a:pt x="187" y="269"/>
                  </a:lnTo>
                  <a:lnTo>
                    <a:pt x="207" y="266"/>
                  </a:lnTo>
                  <a:lnTo>
                    <a:pt x="216" y="264"/>
                  </a:lnTo>
                  <a:lnTo>
                    <a:pt x="216" y="264"/>
                  </a:lnTo>
                  <a:lnTo>
                    <a:pt x="216" y="255"/>
                  </a:lnTo>
                  <a:lnTo>
                    <a:pt x="219" y="245"/>
                  </a:lnTo>
                  <a:lnTo>
                    <a:pt x="222" y="231"/>
                  </a:lnTo>
                  <a:lnTo>
                    <a:pt x="228" y="213"/>
                  </a:lnTo>
                  <a:lnTo>
                    <a:pt x="235" y="195"/>
                  </a:lnTo>
                  <a:lnTo>
                    <a:pt x="246" y="174"/>
                  </a:lnTo>
                  <a:lnTo>
                    <a:pt x="259" y="152"/>
                  </a:lnTo>
                  <a:lnTo>
                    <a:pt x="277" y="131"/>
                  </a:lnTo>
                  <a:lnTo>
                    <a:pt x="298" y="108"/>
                  </a:lnTo>
                  <a:lnTo>
                    <a:pt x="310" y="96"/>
                  </a:lnTo>
                  <a:lnTo>
                    <a:pt x="324" y="86"/>
                  </a:lnTo>
                  <a:lnTo>
                    <a:pt x="339" y="75"/>
                  </a:lnTo>
                  <a:lnTo>
                    <a:pt x="355" y="66"/>
                  </a:lnTo>
                  <a:lnTo>
                    <a:pt x="372" y="56"/>
                  </a:lnTo>
                  <a:lnTo>
                    <a:pt x="391" y="47"/>
                  </a:lnTo>
                  <a:lnTo>
                    <a:pt x="411" y="38"/>
                  </a:lnTo>
                  <a:lnTo>
                    <a:pt x="433" y="30"/>
                  </a:lnTo>
                  <a:lnTo>
                    <a:pt x="456" y="23"/>
                  </a:lnTo>
                  <a:lnTo>
                    <a:pt x="480" y="17"/>
                  </a:lnTo>
                  <a:lnTo>
                    <a:pt x="507" y="11"/>
                  </a:lnTo>
                  <a:lnTo>
                    <a:pt x="535" y="6"/>
                  </a:lnTo>
                  <a:lnTo>
                    <a:pt x="535" y="6"/>
                  </a:lnTo>
                  <a:lnTo>
                    <a:pt x="562" y="3"/>
                  </a:lnTo>
                  <a:lnTo>
                    <a:pt x="589" y="0"/>
                  </a:lnTo>
                  <a:lnTo>
                    <a:pt x="615" y="0"/>
                  </a:lnTo>
                  <a:lnTo>
                    <a:pt x="641" y="0"/>
                  </a:lnTo>
                  <a:lnTo>
                    <a:pt x="663" y="1"/>
                  </a:lnTo>
                  <a:lnTo>
                    <a:pt x="687" y="4"/>
                  </a:lnTo>
                  <a:lnTo>
                    <a:pt x="708" y="9"/>
                  </a:lnTo>
                  <a:lnTo>
                    <a:pt x="729" y="14"/>
                  </a:lnTo>
                  <a:lnTo>
                    <a:pt x="749" y="18"/>
                  </a:lnTo>
                  <a:lnTo>
                    <a:pt x="768" y="24"/>
                  </a:lnTo>
                  <a:lnTo>
                    <a:pt x="803" y="38"/>
                  </a:lnTo>
                  <a:lnTo>
                    <a:pt x="833" y="54"/>
                  </a:lnTo>
                  <a:lnTo>
                    <a:pt x="861" y="71"/>
                  </a:lnTo>
                  <a:lnTo>
                    <a:pt x="885" y="87"/>
                  </a:lnTo>
                  <a:lnTo>
                    <a:pt x="905" y="105"/>
                  </a:lnTo>
                  <a:lnTo>
                    <a:pt x="923" y="122"/>
                  </a:lnTo>
                  <a:lnTo>
                    <a:pt x="936" y="137"/>
                  </a:lnTo>
                  <a:lnTo>
                    <a:pt x="954" y="159"/>
                  </a:lnTo>
                  <a:lnTo>
                    <a:pt x="960" y="167"/>
                  </a:lnTo>
                  <a:lnTo>
                    <a:pt x="960" y="167"/>
                  </a:lnTo>
                  <a:lnTo>
                    <a:pt x="968" y="164"/>
                  </a:lnTo>
                  <a:lnTo>
                    <a:pt x="986" y="153"/>
                  </a:lnTo>
                  <a:lnTo>
                    <a:pt x="1016" y="141"/>
                  </a:lnTo>
                  <a:lnTo>
                    <a:pt x="1034" y="135"/>
                  </a:lnTo>
                  <a:lnTo>
                    <a:pt x="1053" y="131"/>
                  </a:lnTo>
                  <a:lnTo>
                    <a:pt x="1076" y="126"/>
                  </a:lnTo>
                  <a:lnTo>
                    <a:pt x="1098" y="123"/>
                  </a:lnTo>
                  <a:lnTo>
                    <a:pt x="1121" y="123"/>
                  </a:lnTo>
                  <a:lnTo>
                    <a:pt x="1146" y="125"/>
                  </a:lnTo>
                  <a:lnTo>
                    <a:pt x="1170" y="128"/>
                  </a:lnTo>
                  <a:lnTo>
                    <a:pt x="1196" y="137"/>
                  </a:lnTo>
                  <a:lnTo>
                    <a:pt x="1209" y="141"/>
                  </a:lnTo>
                  <a:lnTo>
                    <a:pt x="1221" y="147"/>
                  </a:lnTo>
                  <a:lnTo>
                    <a:pt x="1233" y="155"/>
                  </a:lnTo>
                  <a:lnTo>
                    <a:pt x="1245" y="162"/>
                  </a:lnTo>
                  <a:lnTo>
                    <a:pt x="1245" y="162"/>
                  </a:lnTo>
                  <a:lnTo>
                    <a:pt x="1265" y="177"/>
                  </a:lnTo>
                  <a:lnTo>
                    <a:pt x="1280" y="192"/>
                  </a:lnTo>
                  <a:lnTo>
                    <a:pt x="1292" y="209"/>
                  </a:lnTo>
                  <a:lnTo>
                    <a:pt x="1302" y="225"/>
                  </a:lnTo>
                  <a:lnTo>
                    <a:pt x="1310" y="242"/>
                  </a:lnTo>
                  <a:lnTo>
                    <a:pt x="1314" y="258"/>
                  </a:lnTo>
                  <a:lnTo>
                    <a:pt x="1317" y="273"/>
                  </a:lnTo>
                  <a:lnTo>
                    <a:pt x="1319" y="288"/>
                  </a:lnTo>
                  <a:lnTo>
                    <a:pt x="1319" y="303"/>
                  </a:lnTo>
                  <a:lnTo>
                    <a:pt x="1319" y="317"/>
                  </a:lnTo>
                  <a:lnTo>
                    <a:pt x="1316" y="340"/>
                  </a:lnTo>
                  <a:lnTo>
                    <a:pt x="1311" y="355"/>
                  </a:lnTo>
                  <a:lnTo>
                    <a:pt x="1310" y="359"/>
                  </a:lnTo>
                  <a:lnTo>
                    <a:pt x="1310" y="359"/>
                  </a:lnTo>
                  <a:lnTo>
                    <a:pt x="1316" y="362"/>
                  </a:lnTo>
                  <a:lnTo>
                    <a:pt x="1331" y="368"/>
                  </a:lnTo>
                  <a:lnTo>
                    <a:pt x="1353" y="380"/>
                  </a:lnTo>
                  <a:lnTo>
                    <a:pt x="1365" y="388"/>
                  </a:lnTo>
                  <a:lnTo>
                    <a:pt x="1377" y="398"/>
                  </a:lnTo>
                  <a:lnTo>
                    <a:pt x="1388" y="409"/>
                  </a:lnTo>
                  <a:lnTo>
                    <a:pt x="1400" y="421"/>
                  </a:lnTo>
                  <a:lnTo>
                    <a:pt x="1409" y="434"/>
                  </a:lnTo>
                  <a:lnTo>
                    <a:pt x="1418" y="449"/>
                  </a:lnTo>
                  <a:lnTo>
                    <a:pt x="1424" y="466"/>
                  </a:lnTo>
                  <a:lnTo>
                    <a:pt x="1428" y="485"/>
                  </a:lnTo>
                  <a:lnTo>
                    <a:pt x="1428" y="505"/>
                  </a:lnTo>
                  <a:lnTo>
                    <a:pt x="1425" y="527"/>
                  </a:lnTo>
                  <a:lnTo>
                    <a:pt x="1425" y="527"/>
                  </a:lnTo>
                  <a:lnTo>
                    <a:pt x="1424" y="539"/>
                  </a:lnTo>
                  <a:lnTo>
                    <a:pt x="1419" y="550"/>
                  </a:lnTo>
                  <a:lnTo>
                    <a:pt x="1415" y="560"/>
                  </a:lnTo>
                  <a:lnTo>
                    <a:pt x="1410" y="569"/>
                  </a:lnTo>
                  <a:lnTo>
                    <a:pt x="1404" y="578"/>
                  </a:lnTo>
                  <a:lnTo>
                    <a:pt x="1397" y="587"/>
                  </a:lnTo>
                  <a:lnTo>
                    <a:pt x="1383" y="601"/>
                  </a:lnTo>
                  <a:lnTo>
                    <a:pt x="1367" y="613"/>
                  </a:lnTo>
                  <a:lnTo>
                    <a:pt x="1350" y="623"/>
                  </a:lnTo>
                  <a:lnTo>
                    <a:pt x="1332" y="631"/>
                  </a:lnTo>
                  <a:lnTo>
                    <a:pt x="1314" y="635"/>
                  </a:lnTo>
                  <a:lnTo>
                    <a:pt x="1296" y="640"/>
                  </a:lnTo>
                  <a:lnTo>
                    <a:pt x="1278" y="643"/>
                  </a:lnTo>
                  <a:lnTo>
                    <a:pt x="1248" y="646"/>
                  </a:lnTo>
                  <a:lnTo>
                    <a:pt x="1229" y="646"/>
                  </a:lnTo>
                  <a:lnTo>
                    <a:pt x="1220" y="646"/>
                  </a:lnTo>
                  <a:lnTo>
                    <a:pt x="1220" y="646"/>
                  </a:lnTo>
                  <a:close/>
                </a:path>
              </a:pathLst>
            </a:custGeom>
            <a:ln w="28575">
              <a:solidFill>
                <a:schemeClr val="bg1"/>
              </a:solidFill>
              <a:headEnd/>
              <a:tailEnd/>
            </a:ln>
          </p:spPr>
          <p:style>
            <a:lnRef idx="1">
              <a:schemeClr val="accent5"/>
            </a:lnRef>
            <a:fillRef idx="3">
              <a:schemeClr val="accent5"/>
            </a:fillRef>
            <a:effectRef idx="2">
              <a:schemeClr val="accent5"/>
            </a:effectRef>
            <a:fontRef idx="minor">
              <a:schemeClr val="lt1"/>
            </a:fontRef>
          </p:style>
          <p:txBody>
            <a:bodyPr vert="horz" wrap="square" lIns="68558" tIns="34279" rIns="68558" bIns="34279" numCol="1" anchor="t" anchorCtr="0" compatLnSpc="1">
              <a:prstTxWarp prst="textNoShape">
                <a:avLst/>
              </a:prstTxWarp>
            </a:bodyPr>
            <a:lstStyle/>
            <a:p>
              <a:pPr indent="-195140" defTabSz="914149">
                <a:lnSpc>
                  <a:spcPts val="1650"/>
                </a:lnSpc>
              </a:pPr>
              <a:endParaRPr lang="zh-CN" altLang="en-US" sz="3600" dirty="0">
                <a:solidFill>
                  <a:prstClr val="black"/>
                </a:solidFill>
                <a:latin typeface="Arial"/>
                <a:ea typeface="微软雅黑"/>
              </a:endParaRPr>
            </a:p>
          </p:txBody>
        </p:sp>
        <p:sp>
          <p:nvSpPr>
            <p:cNvPr id="6" name="文本框 5"/>
            <p:cNvSpPr txBox="1"/>
            <p:nvPr/>
          </p:nvSpPr>
          <p:spPr>
            <a:xfrm>
              <a:off x="1728153" y="2971121"/>
              <a:ext cx="1005403" cy="537277"/>
            </a:xfrm>
            <a:prstGeom prst="rect">
              <a:avLst/>
            </a:prstGeom>
            <a:noFill/>
          </p:spPr>
          <p:txBody>
            <a:bodyPr wrap="none" rtlCol="0">
              <a:spAutoFit/>
            </a:bodyPr>
            <a:lstStyle/>
            <a:p>
              <a:pPr algn="ctr"/>
              <a:r>
                <a:rPr lang="zh-CN" altLang="en-US" sz="1600" dirty="0">
                  <a:solidFill>
                    <a:schemeClr val="bg1"/>
                  </a:solidFill>
                </a:rPr>
                <a:t>物联网</a:t>
              </a:r>
              <a:endParaRPr lang="en-US" altLang="zh-CN" sz="1600" dirty="0">
                <a:solidFill>
                  <a:schemeClr val="bg1"/>
                </a:solidFill>
              </a:endParaRPr>
            </a:p>
            <a:p>
              <a:pPr algn="ctr"/>
              <a:r>
                <a:rPr lang="zh-CN" altLang="en-US" sz="1600" dirty="0">
                  <a:solidFill>
                    <a:schemeClr val="bg1"/>
                  </a:solidFill>
                </a:rPr>
                <a:t>开放平台</a:t>
              </a:r>
              <a:endParaRPr lang="en-US" sz="1600" dirty="0">
                <a:solidFill>
                  <a:schemeClr val="bg1"/>
                </a:solidFill>
              </a:endParaRPr>
            </a:p>
          </p:txBody>
        </p:sp>
        <p:sp>
          <p:nvSpPr>
            <p:cNvPr id="65" name="文本框 64"/>
            <p:cNvSpPr txBox="1"/>
            <p:nvPr/>
          </p:nvSpPr>
          <p:spPr>
            <a:xfrm>
              <a:off x="3163129" y="3267435"/>
              <a:ext cx="800220" cy="311055"/>
            </a:xfrm>
            <a:prstGeom prst="rect">
              <a:avLst/>
            </a:prstGeom>
            <a:noFill/>
          </p:spPr>
          <p:txBody>
            <a:bodyPr wrap="none" rtlCol="0">
              <a:spAutoFit/>
            </a:bodyPr>
            <a:lstStyle/>
            <a:p>
              <a:pPr algn="ctr"/>
              <a:r>
                <a:rPr lang="zh-CN" altLang="en-US" sz="1600" dirty="0">
                  <a:solidFill>
                    <a:schemeClr val="bg1"/>
                  </a:solidFill>
                </a:rPr>
                <a:t>云主机</a:t>
              </a:r>
              <a:endParaRPr lang="en-US" sz="1600" dirty="0">
                <a:solidFill>
                  <a:schemeClr val="bg1"/>
                </a:solidFill>
              </a:endParaRPr>
            </a:p>
          </p:txBody>
        </p:sp>
        <p:sp>
          <p:nvSpPr>
            <p:cNvPr id="66" name="文本框 65"/>
            <p:cNvSpPr txBox="1"/>
            <p:nvPr/>
          </p:nvSpPr>
          <p:spPr>
            <a:xfrm>
              <a:off x="2986578" y="2635720"/>
              <a:ext cx="800220" cy="311055"/>
            </a:xfrm>
            <a:prstGeom prst="rect">
              <a:avLst/>
            </a:prstGeom>
            <a:noFill/>
          </p:spPr>
          <p:txBody>
            <a:bodyPr wrap="none" rtlCol="0">
              <a:spAutoFit/>
            </a:bodyPr>
            <a:lstStyle/>
            <a:p>
              <a:pPr algn="ctr"/>
              <a:r>
                <a:rPr lang="zh-CN" altLang="en-US" sz="1600" dirty="0">
                  <a:solidFill>
                    <a:schemeClr val="bg1"/>
                  </a:solidFill>
                </a:rPr>
                <a:t>大数据</a:t>
              </a:r>
              <a:endParaRPr lang="en-US" sz="1600" dirty="0">
                <a:solidFill>
                  <a:schemeClr val="bg1"/>
                </a:solidFill>
              </a:endParaRPr>
            </a:p>
          </p:txBody>
        </p:sp>
        <p:sp>
          <p:nvSpPr>
            <p:cNvPr id="67" name="文本框 66"/>
            <p:cNvSpPr txBox="1"/>
            <p:nvPr/>
          </p:nvSpPr>
          <p:spPr>
            <a:xfrm>
              <a:off x="2019645" y="2289818"/>
              <a:ext cx="857927" cy="311055"/>
            </a:xfrm>
            <a:prstGeom prst="rect">
              <a:avLst/>
            </a:prstGeom>
            <a:noFill/>
          </p:spPr>
          <p:txBody>
            <a:bodyPr wrap="square" rtlCol="0">
              <a:spAutoFit/>
            </a:bodyPr>
            <a:lstStyle/>
            <a:p>
              <a:pPr algn="ctr"/>
              <a:r>
                <a:rPr lang="zh-CN" altLang="en-US" sz="1600" dirty="0">
                  <a:solidFill>
                    <a:schemeClr val="bg1"/>
                  </a:solidFill>
                </a:rPr>
                <a:t>云专线 </a:t>
              </a:r>
              <a:endParaRPr lang="en-US" sz="1600" dirty="0">
                <a:solidFill>
                  <a:schemeClr val="bg1"/>
                </a:solidFill>
              </a:endParaRPr>
            </a:p>
          </p:txBody>
        </p:sp>
        <p:grpSp>
          <p:nvGrpSpPr>
            <p:cNvPr id="3" name="组合 12"/>
            <p:cNvGrpSpPr/>
            <p:nvPr/>
          </p:nvGrpSpPr>
          <p:grpSpPr>
            <a:xfrm>
              <a:off x="890990" y="3976808"/>
              <a:ext cx="3910453" cy="1773001"/>
              <a:chOff x="624979" y="4092340"/>
              <a:chExt cx="3910453" cy="1929742"/>
            </a:xfrm>
          </p:grpSpPr>
          <p:sp>
            <p:nvSpPr>
              <p:cNvPr id="5" name="椭圆 4"/>
              <p:cNvSpPr/>
              <p:nvPr/>
            </p:nvSpPr>
            <p:spPr>
              <a:xfrm>
                <a:off x="624979" y="5013970"/>
                <a:ext cx="3773869" cy="1008112"/>
              </a:xfrm>
              <a:prstGeom prst="ellipse">
                <a:avLst/>
              </a:prstGeom>
              <a:noFill/>
              <a:ln w="9525">
                <a:solidFill>
                  <a:srgbClr val="4FC7F7"/>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buClr>
                    <a:schemeClr val="bg1"/>
                  </a:buClr>
                  <a:buSzPct val="60000"/>
                </a:pPr>
                <a:endParaRPr lang="en-US">
                  <a:solidFill>
                    <a:schemeClr val="bg1"/>
                  </a:solidFill>
                  <a:latin typeface="微软雅黑" panose="020B0503020204020204" pitchFamily="34" charset="-122"/>
                  <a:ea typeface="微软雅黑" panose="020B0503020204020204" pitchFamily="34" charset="-122"/>
                </a:endParaRPr>
              </a:p>
            </p:txBody>
          </p:sp>
          <p:pic>
            <p:nvPicPr>
              <p:cNvPr id="52" name="图片 200"/>
              <p:cNvPicPr>
                <a:picLocks noChangeAspect="1"/>
              </p:cNvPicPr>
              <p:nvPr/>
            </p:nvPicPr>
            <p:blipFill>
              <a:blip r:embed="rId6" cstate="print"/>
              <a:srcRect/>
              <a:stretch>
                <a:fillRect/>
              </a:stretch>
            </p:blipFill>
            <p:spPr bwMode="auto">
              <a:xfrm>
                <a:off x="2017876" y="4092340"/>
                <a:ext cx="988075" cy="1224136"/>
              </a:xfrm>
              <a:prstGeom prst="rect">
                <a:avLst/>
              </a:prstGeom>
              <a:noFill/>
              <a:ln w="9525">
                <a:noFill/>
                <a:miter lim="800000"/>
                <a:headEnd/>
                <a:tailEnd/>
              </a:ln>
            </p:spPr>
          </p:pic>
          <p:sp>
            <p:nvSpPr>
              <p:cNvPr id="71" name="任意多边形 70"/>
              <p:cNvSpPr/>
              <p:nvPr/>
            </p:nvSpPr>
            <p:spPr>
              <a:xfrm flipV="1">
                <a:off x="2973585" y="4920055"/>
                <a:ext cx="589331" cy="525963"/>
              </a:xfrm>
              <a:custGeom>
                <a:avLst/>
                <a:gdLst>
                  <a:gd name="connsiteX0" fmla="*/ 1079500 w 1079500"/>
                  <a:gd name="connsiteY0" fmla="*/ 0 h 860425"/>
                  <a:gd name="connsiteX1" fmla="*/ 571500 w 1079500"/>
                  <a:gd name="connsiteY1" fmla="*/ 390525 h 860425"/>
                  <a:gd name="connsiteX2" fmla="*/ 495300 w 1079500"/>
                  <a:gd name="connsiteY2" fmla="*/ 314325 h 860425"/>
                  <a:gd name="connsiteX3" fmla="*/ 0 w 1079500"/>
                  <a:gd name="connsiteY3" fmla="*/ 860425 h 860425"/>
                  <a:gd name="connsiteX4" fmla="*/ 508000 w 1079500"/>
                  <a:gd name="connsiteY4" fmla="*/ 488950 h 860425"/>
                  <a:gd name="connsiteX5" fmla="*/ 577850 w 1079500"/>
                  <a:gd name="connsiteY5" fmla="*/ 565150 h 860425"/>
                  <a:gd name="connsiteX6" fmla="*/ 1079500 w 1079500"/>
                  <a:gd name="connsiteY6" fmla="*/ 0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860425">
                    <a:moveTo>
                      <a:pt x="1079500" y="0"/>
                    </a:moveTo>
                    <a:lnTo>
                      <a:pt x="571500" y="390525"/>
                    </a:lnTo>
                    <a:lnTo>
                      <a:pt x="495300" y="314325"/>
                    </a:lnTo>
                    <a:lnTo>
                      <a:pt x="0" y="860425"/>
                    </a:lnTo>
                    <a:lnTo>
                      <a:pt x="508000" y="488950"/>
                    </a:lnTo>
                    <a:lnTo>
                      <a:pt x="577850" y="565150"/>
                    </a:lnTo>
                    <a:lnTo>
                      <a:pt x="10795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任意多边形 71"/>
              <p:cNvSpPr/>
              <p:nvPr/>
            </p:nvSpPr>
            <p:spPr>
              <a:xfrm>
                <a:off x="1578234" y="4591000"/>
                <a:ext cx="558913" cy="518544"/>
              </a:xfrm>
              <a:custGeom>
                <a:avLst/>
                <a:gdLst>
                  <a:gd name="connsiteX0" fmla="*/ 1079500 w 1079500"/>
                  <a:gd name="connsiteY0" fmla="*/ 0 h 860425"/>
                  <a:gd name="connsiteX1" fmla="*/ 571500 w 1079500"/>
                  <a:gd name="connsiteY1" fmla="*/ 390525 h 860425"/>
                  <a:gd name="connsiteX2" fmla="*/ 495300 w 1079500"/>
                  <a:gd name="connsiteY2" fmla="*/ 314325 h 860425"/>
                  <a:gd name="connsiteX3" fmla="*/ 0 w 1079500"/>
                  <a:gd name="connsiteY3" fmla="*/ 860425 h 860425"/>
                  <a:gd name="connsiteX4" fmla="*/ 508000 w 1079500"/>
                  <a:gd name="connsiteY4" fmla="*/ 488950 h 860425"/>
                  <a:gd name="connsiteX5" fmla="*/ 577850 w 1079500"/>
                  <a:gd name="connsiteY5" fmla="*/ 565150 h 860425"/>
                  <a:gd name="connsiteX6" fmla="*/ 1079500 w 1079500"/>
                  <a:gd name="connsiteY6" fmla="*/ 0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860425">
                    <a:moveTo>
                      <a:pt x="1079500" y="0"/>
                    </a:moveTo>
                    <a:lnTo>
                      <a:pt x="571500" y="390525"/>
                    </a:lnTo>
                    <a:lnTo>
                      <a:pt x="495300" y="314325"/>
                    </a:lnTo>
                    <a:lnTo>
                      <a:pt x="0" y="860425"/>
                    </a:lnTo>
                    <a:lnTo>
                      <a:pt x="508000" y="488950"/>
                    </a:lnTo>
                    <a:lnTo>
                      <a:pt x="577850" y="565150"/>
                    </a:lnTo>
                    <a:lnTo>
                      <a:pt x="10795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文本框 72"/>
              <p:cNvSpPr txBox="1"/>
              <p:nvPr/>
            </p:nvSpPr>
            <p:spPr>
              <a:xfrm>
                <a:off x="3001242" y="4308364"/>
                <a:ext cx="1534190" cy="502478"/>
              </a:xfrm>
              <a:prstGeom prst="rect">
                <a:avLst/>
              </a:prstGeom>
              <a:noFill/>
            </p:spPr>
            <p:txBody>
              <a:bodyPr wrap="square" rtlCol="0">
                <a:spAutoFit/>
              </a:bodyPr>
              <a:lstStyle/>
              <a:p>
                <a:r>
                  <a:rPr lang="en-US" dirty="0">
                    <a:solidFill>
                      <a:schemeClr val="bg1"/>
                    </a:solidFill>
                  </a:rPr>
                  <a:t>NB-IoT</a:t>
                </a:r>
                <a:r>
                  <a:rPr lang="en-US" altLang="zh-CN" dirty="0">
                    <a:solidFill>
                      <a:schemeClr val="bg1"/>
                    </a:solidFill>
                  </a:rPr>
                  <a:t>…</a:t>
                </a:r>
                <a:endParaRPr lang="en-US" dirty="0">
                  <a:solidFill>
                    <a:schemeClr val="bg1"/>
                  </a:solidFill>
                </a:endParaRPr>
              </a:p>
            </p:txBody>
          </p:sp>
        </p:grpSp>
        <p:sp>
          <p:nvSpPr>
            <p:cNvPr id="74" name="Freeform 115"/>
            <p:cNvSpPr>
              <a:spLocks noChangeAspect="1" noEditPoints="1"/>
            </p:cNvSpPr>
            <p:nvPr/>
          </p:nvSpPr>
          <p:spPr bwMode="auto">
            <a:xfrm flipH="1">
              <a:off x="1827094" y="5551332"/>
              <a:ext cx="663557" cy="302199"/>
            </a:xfrm>
            <a:custGeom>
              <a:avLst/>
              <a:gdLst>
                <a:gd name="T0" fmla="*/ 231 w 317"/>
                <a:gd name="T1" fmla="*/ 67 h 185"/>
                <a:gd name="T2" fmla="*/ 195 w 317"/>
                <a:gd name="T3" fmla="*/ 3 h 185"/>
                <a:gd name="T4" fmla="*/ 194 w 317"/>
                <a:gd name="T5" fmla="*/ 2 h 185"/>
                <a:gd name="T6" fmla="*/ 193 w 317"/>
                <a:gd name="T7" fmla="*/ 1 h 185"/>
                <a:gd name="T8" fmla="*/ 192 w 317"/>
                <a:gd name="T9" fmla="*/ 0 h 185"/>
                <a:gd name="T10" fmla="*/ 191 w 317"/>
                <a:gd name="T11" fmla="*/ 0 h 185"/>
                <a:gd name="T12" fmla="*/ 189 w 317"/>
                <a:gd name="T13" fmla="*/ 0 h 185"/>
                <a:gd name="T14" fmla="*/ 169 w 317"/>
                <a:gd name="T15" fmla="*/ 0 h 185"/>
                <a:gd name="T16" fmla="*/ 169 w 317"/>
                <a:gd name="T17" fmla="*/ 13 h 185"/>
                <a:gd name="T18" fmla="*/ 195 w 317"/>
                <a:gd name="T19" fmla="*/ 30 h 185"/>
                <a:gd name="T20" fmla="*/ 99 w 317"/>
                <a:gd name="T21" fmla="*/ 18 h 185"/>
                <a:gd name="T22" fmla="*/ 117 w 317"/>
                <a:gd name="T23" fmla="*/ 72 h 185"/>
                <a:gd name="T24" fmla="*/ 126 w 317"/>
                <a:gd name="T25" fmla="*/ 74 h 185"/>
                <a:gd name="T26" fmla="*/ 114 w 317"/>
                <a:gd name="T27" fmla="*/ 43 h 185"/>
                <a:gd name="T28" fmla="*/ 151 w 317"/>
                <a:gd name="T29" fmla="*/ 117 h 185"/>
                <a:gd name="T30" fmla="*/ 61 w 317"/>
                <a:gd name="T31" fmla="*/ 62 h 185"/>
                <a:gd name="T32" fmla="*/ 61 w 317"/>
                <a:gd name="T33" fmla="*/ 185 h 185"/>
                <a:gd name="T34" fmla="*/ 155 w 317"/>
                <a:gd name="T35" fmla="*/ 130 h 185"/>
                <a:gd name="T36" fmla="*/ 206 w 317"/>
                <a:gd name="T37" fmla="*/ 49 h 185"/>
                <a:gd name="T38" fmla="*/ 194 w 317"/>
                <a:gd name="T39" fmla="*/ 123 h 185"/>
                <a:gd name="T40" fmla="*/ 317 w 317"/>
                <a:gd name="T41" fmla="*/ 123 h 185"/>
                <a:gd name="T42" fmla="*/ 61 w 317"/>
                <a:gd name="T43" fmla="*/ 101 h 185"/>
                <a:gd name="T44" fmla="*/ 61 w 317"/>
                <a:gd name="T45" fmla="*/ 146 h 185"/>
                <a:gd name="T46" fmla="*/ 111 w 317"/>
                <a:gd name="T47" fmla="*/ 130 h 185"/>
                <a:gd name="T48" fmla="*/ 11 w 317"/>
                <a:gd name="T49" fmla="*/ 123 h 185"/>
                <a:gd name="T50" fmla="*/ 111 w 317"/>
                <a:gd name="T51" fmla="*/ 117 h 185"/>
                <a:gd name="T52" fmla="*/ 61 w 317"/>
                <a:gd name="T53" fmla="*/ 101 h 185"/>
                <a:gd name="T54" fmla="*/ 206 w 317"/>
                <a:gd name="T55" fmla="*/ 123 h 185"/>
                <a:gd name="T56" fmla="*/ 239 w 317"/>
                <a:gd name="T57" fmla="*/ 108 h 185"/>
                <a:gd name="T58" fmla="*/ 256 w 317"/>
                <a:gd name="T59" fmla="*/ 146 h 185"/>
                <a:gd name="T60" fmla="*/ 256 w 317"/>
                <a:gd name="T61" fmla="*/ 101 h 185"/>
                <a:gd name="T62" fmla="*/ 237 w 317"/>
                <a:gd name="T63" fmla="*/ 77 h 185"/>
                <a:gd name="T64" fmla="*/ 306 w 317"/>
                <a:gd name="T65" fmla="*/ 123 h 185"/>
                <a:gd name="T66" fmla="*/ 63 w 317"/>
                <a:gd name="T67" fmla="*/ 6 h 185"/>
                <a:gd name="T68" fmla="*/ 110 w 317"/>
                <a:gd name="T69" fmla="*/ 0 h 185"/>
                <a:gd name="T70" fmla="*/ 110 w 317"/>
                <a:gd name="T71" fmla="*/ 13 h 185"/>
                <a:gd name="T72" fmla="*/ 63 w 317"/>
                <a:gd name="T73" fmla="*/ 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7" h="185">
                  <a:moveTo>
                    <a:pt x="256" y="62"/>
                  </a:moveTo>
                  <a:cubicBezTo>
                    <a:pt x="247" y="62"/>
                    <a:pt x="239" y="64"/>
                    <a:pt x="231" y="67"/>
                  </a:cubicBezTo>
                  <a:cubicBezTo>
                    <a:pt x="195" y="3"/>
                    <a:pt x="195" y="3"/>
                    <a:pt x="195" y="3"/>
                  </a:cubicBezTo>
                  <a:cubicBezTo>
                    <a:pt x="195" y="3"/>
                    <a:pt x="195" y="3"/>
                    <a:pt x="195" y="3"/>
                  </a:cubicBezTo>
                  <a:cubicBezTo>
                    <a:pt x="195" y="3"/>
                    <a:pt x="195" y="3"/>
                    <a:pt x="194" y="2"/>
                  </a:cubicBezTo>
                  <a:cubicBezTo>
                    <a:pt x="194" y="2"/>
                    <a:pt x="194" y="2"/>
                    <a:pt x="194" y="2"/>
                  </a:cubicBezTo>
                  <a:cubicBezTo>
                    <a:pt x="194" y="2"/>
                    <a:pt x="194" y="2"/>
                    <a:pt x="194" y="1"/>
                  </a:cubicBezTo>
                  <a:cubicBezTo>
                    <a:pt x="193" y="1"/>
                    <a:pt x="193" y="1"/>
                    <a:pt x="193" y="1"/>
                  </a:cubicBezTo>
                  <a:cubicBezTo>
                    <a:pt x="193" y="1"/>
                    <a:pt x="193" y="1"/>
                    <a:pt x="193" y="1"/>
                  </a:cubicBezTo>
                  <a:cubicBezTo>
                    <a:pt x="192" y="1"/>
                    <a:pt x="192" y="0"/>
                    <a:pt x="192" y="0"/>
                  </a:cubicBezTo>
                  <a:cubicBezTo>
                    <a:pt x="192" y="0"/>
                    <a:pt x="192" y="0"/>
                    <a:pt x="191" y="0"/>
                  </a:cubicBezTo>
                  <a:cubicBezTo>
                    <a:pt x="191" y="0"/>
                    <a:pt x="191" y="0"/>
                    <a:pt x="191" y="0"/>
                  </a:cubicBezTo>
                  <a:cubicBezTo>
                    <a:pt x="191" y="0"/>
                    <a:pt x="190" y="0"/>
                    <a:pt x="190" y="0"/>
                  </a:cubicBezTo>
                  <a:cubicBezTo>
                    <a:pt x="190" y="0"/>
                    <a:pt x="190" y="0"/>
                    <a:pt x="189" y="0"/>
                  </a:cubicBezTo>
                  <a:cubicBezTo>
                    <a:pt x="189" y="0"/>
                    <a:pt x="189" y="0"/>
                    <a:pt x="189" y="0"/>
                  </a:cubicBezTo>
                  <a:cubicBezTo>
                    <a:pt x="169" y="0"/>
                    <a:pt x="169" y="0"/>
                    <a:pt x="169" y="0"/>
                  </a:cubicBezTo>
                  <a:cubicBezTo>
                    <a:pt x="165" y="0"/>
                    <a:pt x="162" y="3"/>
                    <a:pt x="162" y="6"/>
                  </a:cubicBezTo>
                  <a:cubicBezTo>
                    <a:pt x="162" y="10"/>
                    <a:pt x="165" y="13"/>
                    <a:pt x="169" y="13"/>
                  </a:cubicBezTo>
                  <a:cubicBezTo>
                    <a:pt x="185" y="13"/>
                    <a:pt x="185" y="13"/>
                    <a:pt x="185" y="13"/>
                  </a:cubicBezTo>
                  <a:cubicBezTo>
                    <a:pt x="195" y="30"/>
                    <a:pt x="195" y="30"/>
                    <a:pt x="195" y="30"/>
                  </a:cubicBezTo>
                  <a:cubicBezTo>
                    <a:pt x="106" y="30"/>
                    <a:pt x="106" y="30"/>
                    <a:pt x="106" y="30"/>
                  </a:cubicBezTo>
                  <a:cubicBezTo>
                    <a:pt x="99" y="18"/>
                    <a:pt x="99" y="18"/>
                    <a:pt x="99" y="18"/>
                  </a:cubicBezTo>
                  <a:cubicBezTo>
                    <a:pt x="83" y="18"/>
                    <a:pt x="83" y="18"/>
                    <a:pt x="83" y="18"/>
                  </a:cubicBezTo>
                  <a:cubicBezTo>
                    <a:pt x="117" y="72"/>
                    <a:pt x="117" y="72"/>
                    <a:pt x="117" y="72"/>
                  </a:cubicBezTo>
                  <a:cubicBezTo>
                    <a:pt x="119" y="74"/>
                    <a:pt x="121" y="75"/>
                    <a:pt x="123" y="75"/>
                  </a:cubicBezTo>
                  <a:cubicBezTo>
                    <a:pt x="124" y="75"/>
                    <a:pt x="125" y="74"/>
                    <a:pt x="126" y="74"/>
                  </a:cubicBezTo>
                  <a:cubicBezTo>
                    <a:pt x="129" y="72"/>
                    <a:pt x="130" y="68"/>
                    <a:pt x="128" y="65"/>
                  </a:cubicBezTo>
                  <a:cubicBezTo>
                    <a:pt x="114" y="43"/>
                    <a:pt x="114" y="43"/>
                    <a:pt x="114" y="43"/>
                  </a:cubicBezTo>
                  <a:cubicBezTo>
                    <a:pt x="194" y="43"/>
                    <a:pt x="194" y="43"/>
                    <a:pt x="194" y="43"/>
                  </a:cubicBezTo>
                  <a:cubicBezTo>
                    <a:pt x="151" y="117"/>
                    <a:pt x="151" y="117"/>
                    <a:pt x="151" y="117"/>
                  </a:cubicBezTo>
                  <a:cubicBezTo>
                    <a:pt x="123" y="117"/>
                    <a:pt x="123" y="117"/>
                    <a:pt x="123" y="117"/>
                  </a:cubicBezTo>
                  <a:cubicBezTo>
                    <a:pt x="119" y="86"/>
                    <a:pt x="93" y="62"/>
                    <a:pt x="61" y="62"/>
                  </a:cubicBezTo>
                  <a:cubicBezTo>
                    <a:pt x="27" y="62"/>
                    <a:pt x="0" y="90"/>
                    <a:pt x="0" y="123"/>
                  </a:cubicBezTo>
                  <a:cubicBezTo>
                    <a:pt x="0" y="157"/>
                    <a:pt x="27" y="185"/>
                    <a:pt x="61" y="185"/>
                  </a:cubicBezTo>
                  <a:cubicBezTo>
                    <a:pt x="93" y="185"/>
                    <a:pt x="119" y="161"/>
                    <a:pt x="123" y="130"/>
                  </a:cubicBezTo>
                  <a:cubicBezTo>
                    <a:pt x="123" y="130"/>
                    <a:pt x="151" y="130"/>
                    <a:pt x="155" y="130"/>
                  </a:cubicBezTo>
                  <a:cubicBezTo>
                    <a:pt x="158" y="130"/>
                    <a:pt x="159" y="129"/>
                    <a:pt x="161" y="127"/>
                  </a:cubicBezTo>
                  <a:cubicBezTo>
                    <a:pt x="206" y="49"/>
                    <a:pt x="206" y="49"/>
                    <a:pt x="206" y="49"/>
                  </a:cubicBezTo>
                  <a:cubicBezTo>
                    <a:pt x="220" y="74"/>
                    <a:pt x="220" y="74"/>
                    <a:pt x="220" y="74"/>
                  </a:cubicBezTo>
                  <a:cubicBezTo>
                    <a:pt x="204" y="85"/>
                    <a:pt x="194" y="103"/>
                    <a:pt x="194" y="123"/>
                  </a:cubicBezTo>
                  <a:cubicBezTo>
                    <a:pt x="194" y="157"/>
                    <a:pt x="222" y="185"/>
                    <a:pt x="256" y="185"/>
                  </a:cubicBezTo>
                  <a:cubicBezTo>
                    <a:pt x="290" y="185"/>
                    <a:pt x="317" y="157"/>
                    <a:pt x="317" y="123"/>
                  </a:cubicBezTo>
                  <a:cubicBezTo>
                    <a:pt x="317" y="90"/>
                    <a:pt x="290" y="62"/>
                    <a:pt x="256" y="62"/>
                  </a:cubicBezTo>
                  <a:close/>
                  <a:moveTo>
                    <a:pt x="61" y="101"/>
                  </a:moveTo>
                  <a:cubicBezTo>
                    <a:pt x="49" y="101"/>
                    <a:pt x="38" y="111"/>
                    <a:pt x="38" y="124"/>
                  </a:cubicBezTo>
                  <a:cubicBezTo>
                    <a:pt x="38" y="136"/>
                    <a:pt x="49" y="146"/>
                    <a:pt x="61" y="146"/>
                  </a:cubicBezTo>
                  <a:cubicBezTo>
                    <a:pt x="72" y="146"/>
                    <a:pt x="81" y="139"/>
                    <a:pt x="83" y="130"/>
                  </a:cubicBezTo>
                  <a:cubicBezTo>
                    <a:pt x="111" y="130"/>
                    <a:pt x="111" y="130"/>
                    <a:pt x="111" y="130"/>
                  </a:cubicBezTo>
                  <a:cubicBezTo>
                    <a:pt x="108" y="155"/>
                    <a:pt x="87" y="174"/>
                    <a:pt x="61" y="174"/>
                  </a:cubicBezTo>
                  <a:cubicBezTo>
                    <a:pt x="34" y="174"/>
                    <a:pt x="11" y="151"/>
                    <a:pt x="11" y="123"/>
                  </a:cubicBezTo>
                  <a:cubicBezTo>
                    <a:pt x="11" y="96"/>
                    <a:pt x="34" y="73"/>
                    <a:pt x="61" y="73"/>
                  </a:cubicBezTo>
                  <a:cubicBezTo>
                    <a:pt x="87" y="73"/>
                    <a:pt x="108" y="92"/>
                    <a:pt x="111" y="117"/>
                  </a:cubicBezTo>
                  <a:cubicBezTo>
                    <a:pt x="83" y="117"/>
                    <a:pt x="83" y="117"/>
                    <a:pt x="83" y="117"/>
                  </a:cubicBezTo>
                  <a:cubicBezTo>
                    <a:pt x="81" y="108"/>
                    <a:pt x="72" y="101"/>
                    <a:pt x="61" y="101"/>
                  </a:cubicBezTo>
                  <a:close/>
                  <a:moveTo>
                    <a:pt x="256" y="174"/>
                  </a:moveTo>
                  <a:cubicBezTo>
                    <a:pt x="228" y="174"/>
                    <a:pt x="206" y="151"/>
                    <a:pt x="206" y="123"/>
                  </a:cubicBezTo>
                  <a:cubicBezTo>
                    <a:pt x="206" y="107"/>
                    <a:pt x="213" y="93"/>
                    <a:pt x="226" y="84"/>
                  </a:cubicBezTo>
                  <a:cubicBezTo>
                    <a:pt x="239" y="108"/>
                    <a:pt x="239" y="108"/>
                    <a:pt x="239" y="108"/>
                  </a:cubicBezTo>
                  <a:cubicBezTo>
                    <a:pt x="235" y="112"/>
                    <a:pt x="233" y="117"/>
                    <a:pt x="233" y="124"/>
                  </a:cubicBezTo>
                  <a:cubicBezTo>
                    <a:pt x="233" y="136"/>
                    <a:pt x="243" y="146"/>
                    <a:pt x="256" y="146"/>
                  </a:cubicBezTo>
                  <a:cubicBezTo>
                    <a:pt x="268" y="146"/>
                    <a:pt x="279" y="136"/>
                    <a:pt x="279" y="124"/>
                  </a:cubicBezTo>
                  <a:cubicBezTo>
                    <a:pt x="279" y="111"/>
                    <a:pt x="268" y="101"/>
                    <a:pt x="256" y="101"/>
                  </a:cubicBezTo>
                  <a:cubicBezTo>
                    <a:pt x="254" y="101"/>
                    <a:pt x="252" y="101"/>
                    <a:pt x="251" y="101"/>
                  </a:cubicBezTo>
                  <a:cubicBezTo>
                    <a:pt x="237" y="77"/>
                    <a:pt x="237" y="77"/>
                    <a:pt x="237" y="77"/>
                  </a:cubicBezTo>
                  <a:cubicBezTo>
                    <a:pt x="243" y="75"/>
                    <a:pt x="249" y="73"/>
                    <a:pt x="256" y="73"/>
                  </a:cubicBezTo>
                  <a:cubicBezTo>
                    <a:pt x="283" y="73"/>
                    <a:pt x="306" y="96"/>
                    <a:pt x="306" y="123"/>
                  </a:cubicBezTo>
                  <a:cubicBezTo>
                    <a:pt x="306" y="151"/>
                    <a:pt x="283" y="174"/>
                    <a:pt x="256" y="174"/>
                  </a:cubicBezTo>
                  <a:close/>
                  <a:moveTo>
                    <a:pt x="63" y="6"/>
                  </a:moveTo>
                  <a:cubicBezTo>
                    <a:pt x="63" y="3"/>
                    <a:pt x="66" y="0"/>
                    <a:pt x="69" y="0"/>
                  </a:cubicBezTo>
                  <a:cubicBezTo>
                    <a:pt x="110" y="0"/>
                    <a:pt x="110" y="0"/>
                    <a:pt x="110" y="0"/>
                  </a:cubicBezTo>
                  <a:cubicBezTo>
                    <a:pt x="114" y="0"/>
                    <a:pt x="117" y="3"/>
                    <a:pt x="117" y="6"/>
                  </a:cubicBezTo>
                  <a:cubicBezTo>
                    <a:pt x="117" y="10"/>
                    <a:pt x="114" y="13"/>
                    <a:pt x="110" y="13"/>
                  </a:cubicBezTo>
                  <a:cubicBezTo>
                    <a:pt x="69" y="13"/>
                    <a:pt x="69" y="13"/>
                    <a:pt x="69" y="13"/>
                  </a:cubicBezTo>
                  <a:cubicBezTo>
                    <a:pt x="66" y="13"/>
                    <a:pt x="63" y="10"/>
                    <a:pt x="63" y="6"/>
                  </a:cubicBezTo>
                  <a:close/>
                </a:path>
              </a:pathLst>
            </a:custGeom>
            <a:solidFill>
              <a:schemeClr val="bg1"/>
            </a:solidFill>
            <a:ln>
              <a:noFill/>
            </a:ln>
            <a:extLst/>
          </p:spPr>
          <p:txBody>
            <a:bodyPr vert="horz" wrap="square" lIns="91434" tIns="45717" rIns="91434" bIns="45717" numCol="1" anchor="t" anchorCtr="0" compatLnSpc="1">
              <a:prstTxWarp prst="textNoShape">
                <a:avLst/>
              </a:prstTxWarp>
            </a:bodyPr>
            <a:lstStyle/>
            <a:p>
              <a:endParaRPr lang="zh-CN" altLang="en-US"/>
            </a:p>
          </p:txBody>
        </p:sp>
        <p:pic>
          <p:nvPicPr>
            <p:cNvPr id="77" name="图片 28" descr="8245q_white.png"/>
            <p:cNvPicPr>
              <a:picLocks noChangeAspect="1"/>
            </p:cNvPicPr>
            <p:nvPr/>
          </p:nvPicPr>
          <p:blipFill>
            <a:blip r:embed="rId7" cstate="print"/>
            <a:srcRect/>
            <a:stretch>
              <a:fillRect/>
            </a:stretch>
          </p:blipFill>
          <p:spPr bwMode="auto">
            <a:xfrm>
              <a:off x="3483278" y="5565965"/>
              <a:ext cx="276150" cy="316163"/>
            </a:xfrm>
            <a:prstGeom prst="rect">
              <a:avLst/>
            </a:prstGeom>
            <a:noFill/>
            <a:ln w="9525">
              <a:noFill/>
              <a:miter lim="800000"/>
              <a:headEnd/>
              <a:tailEnd/>
            </a:ln>
          </p:spPr>
        </p:pic>
        <p:sp>
          <p:nvSpPr>
            <p:cNvPr id="78" name="Freeform 97"/>
            <p:cNvSpPr>
              <a:spLocks noEditPoints="1"/>
            </p:cNvSpPr>
            <p:nvPr/>
          </p:nvSpPr>
          <p:spPr bwMode="auto">
            <a:xfrm>
              <a:off x="806880" y="5140965"/>
              <a:ext cx="356574" cy="353825"/>
            </a:xfrm>
            <a:custGeom>
              <a:avLst/>
              <a:gdLst>
                <a:gd name="T0" fmla="*/ 0 w 197"/>
                <a:gd name="T1" fmla="*/ 99 h 198"/>
                <a:gd name="T2" fmla="*/ 197 w 197"/>
                <a:gd name="T3" fmla="*/ 99 h 198"/>
                <a:gd name="T4" fmla="*/ 98 w 197"/>
                <a:gd name="T5" fmla="*/ 15 h 198"/>
                <a:gd name="T6" fmla="*/ 98 w 197"/>
                <a:gd name="T7" fmla="*/ 183 h 198"/>
                <a:gd name="T8" fmla="*/ 98 w 197"/>
                <a:gd name="T9" fmla="*/ 15 h 198"/>
                <a:gd name="T10" fmla="*/ 160 w 197"/>
                <a:gd name="T11" fmla="*/ 99 h 198"/>
                <a:gd name="T12" fmla="*/ 151 w 197"/>
                <a:gd name="T13" fmla="*/ 66 h 198"/>
                <a:gd name="T14" fmla="*/ 171 w 197"/>
                <a:gd name="T15" fmla="*/ 99 h 198"/>
                <a:gd name="T16" fmla="*/ 109 w 197"/>
                <a:gd name="T17" fmla="*/ 86 h 198"/>
                <a:gd name="T18" fmla="*/ 124 w 197"/>
                <a:gd name="T19" fmla="*/ 97 h 198"/>
                <a:gd name="T20" fmla="*/ 99 w 197"/>
                <a:gd name="T21" fmla="*/ 37 h 198"/>
                <a:gd name="T22" fmla="*/ 50 w 197"/>
                <a:gd name="T23" fmla="*/ 95 h 198"/>
                <a:gd name="T24" fmla="*/ 26 w 197"/>
                <a:gd name="T25" fmla="*/ 103 h 198"/>
                <a:gd name="T26" fmla="*/ 26 w 197"/>
                <a:gd name="T27" fmla="*/ 99 h 198"/>
                <a:gd name="T28" fmla="*/ 99 w 197"/>
                <a:gd name="T29" fmla="*/ 26 h 198"/>
                <a:gd name="T30" fmla="*/ 134 w 197"/>
                <a:gd name="T31" fmla="*/ 48 h 198"/>
                <a:gd name="T32" fmla="*/ 78 w 197"/>
                <a:gd name="T33" fmla="*/ 140 h 198"/>
                <a:gd name="T34" fmla="*/ 66 w 197"/>
                <a:gd name="T35" fmla="*/ 153 h 198"/>
                <a:gd name="T36" fmla="*/ 100 w 197"/>
                <a:gd name="T37" fmla="*/ 92 h 198"/>
                <a:gd name="T38" fmla="*/ 100 w 197"/>
                <a:gd name="T39" fmla="*/ 131 h 198"/>
                <a:gd name="T40" fmla="*/ 100 w 197"/>
                <a:gd name="T41" fmla="*/ 92 h 198"/>
                <a:gd name="T42" fmla="*/ 110 w 197"/>
                <a:gd name="T43" fmla="*/ 108 h 198"/>
                <a:gd name="T44" fmla="*/ 89 w 197"/>
                <a:gd name="T45" fmla="*/ 108 h 198"/>
                <a:gd name="T46" fmla="*/ 90 w 197"/>
                <a:gd name="T47" fmla="*/ 167 h 198"/>
                <a:gd name="T48" fmla="*/ 82 w 197"/>
                <a:gd name="T49" fmla="*/ 139 h 198"/>
                <a:gd name="T50" fmla="*/ 90 w 197"/>
                <a:gd name="T51" fmla="*/ 167 h 198"/>
                <a:gd name="T52" fmla="*/ 94 w 197"/>
                <a:gd name="T53" fmla="*/ 167 h 198"/>
                <a:gd name="T54" fmla="*/ 102 w 197"/>
                <a:gd name="T55" fmla="*/ 139 h 198"/>
                <a:gd name="T56" fmla="*/ 114 w 197"/>
                <a:gd name="T57" fmla="*/ 167 h 198"/>
                <a:gd name="T58" fmla="*/ 106 w 197"/>
                <a:gd name="T59" fmla="*/ 139 h 198"/>
                <a:gd name="T60" fmla="*/ 114 w 197"/>
                <a:gd name="T61" fmla="*/ 167 h 198"/>
                <a:gd name="T62" fmla="*/ 118 w 197"/>
                <a:gd name="T63" fmla="*/ 167 h 198"/>
                <a:gd name="T64" fmla="*/ 130 w 197"/>
                <a:gd name="T65" fmla="*/ 1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 h="198">
                  <a:moveTo>
                    <a:pt x="98" y="198"/>
                  </a:moveTo>
                  <a:cubicBezTo>
                    <a:pt x="44" y="198"/>
                    <a:pt x="0" y="154"/>
                    <a:pt x="0" y="99"/>
                  </a:cubicBezTo>
                  <a:cubicBezTo>
                    <a:pt x="0" y="45"/>
                    <a:pt x="44" y="0"/>
                    <a:pt x="98" y="0"/>
                  </a:cubicBezTo>
                  <a:cubicBezTo>
                    <a:pt x="153" y="0"/>
                    <a:pt x="197" y="45"/>
                    <a:pt x="197" y="99"/>
                  </a:cubicBezTo>
                  <a:cubicBezTo>
                    <a:pt x="197" y="154"/>
                    <a:pt x="153" y="198"/>
                    <a:pt x="98" y="198"/>
                  </a:cubicBezTo>
                  <a:close/>
                  <a:moveTo>
                    <a:pt x="98" y="15"/>
                  </a:moveTo>
                  <a:cubicBezTo>
                    <a:pt x="52" y="15"/>
                    <a:pt x="15" y="53"/>
                    <a:pt x="15" y="99"/>
                  </a:cubicBezTo>
                  <a:cubicBezTo>
                    <a:pt x="15" y="145"/>
                    <a:pt x="52" y="183"/>
                    <a:pt x="98" y="183"/>
                  </a:cubicBezTo>
                  <a:cubicBezTo>
                    <a:pt x="145" y="183"/>
                    <a:pt x="182" y="145"/>
                    <a:pt x="182" y="99"/>
                  </a:cubicBezTo>
                  <a:cubicBezTo>
                    <a:pt x="182" y="53"/>
                    <a:pt x="145" y="15"/>
                    <a:pt x="98" y="15"/>
                  </a:cubicBezTo>
                  <a:close/>
                  <a:moveTo>
                    <a:pt x="171" y="99"/>
                  </a:moveTo>
                  <a:cubicBezTo>
                    <a:pt x="160" y="99"/>
                    <a:pt x="160" y="99"/>
                    <a:pt x="160" y="99"/>
                  </a:cubicBezTo>
                  <a:cubicBezTo>
                    <a:pt x="160" y="99"/>
                    <a:pt x="160" y="99"/>
                    <a:pt x="160" y="99"/>
                  </a:cubicBezTo>
                  <a:cubicBezTo>
                    <a:pt x="160" y="87"/>
                    <a:pt x="157" y="76"/>
                    <a:pt x="151" y="66"/>
                  </a:cubicBezTo>
                  <a:cubicBezTo>
                    <a:pt x="153" y="63"/>
                    <a:pt x="156" y="59"/>
                    <a:pt x="158" y="57"/>
                  </a:cubicBezTo>
                  <a:cubicBezTo>
                    <a:pt x="166" y="69"/>
                    <a:pt x="171" y="83"/>
                    <a:pt x="171" y="99"/>
                  </a:cubicBezTo>
                  <a:cubicBezTo>
                    <a:pt x="171" y="99"/>
                    <a:pt x="171" y="99"/>
                    <a:pt x="171" y="99"/>
                  </a:cubicBezTo>
                  <a:close/>
                  <a:moveTo>
                    <a:pt x="109" y="86"/>
                  </a:moveTo>
                  <a:cubicBezTo>
                    <a:pt x="153" y="44"/>
                    <a:pt x="153" y="44"/>
                    <a:pt x="153" y="44"/>
                  </a:cubicBezTo>
                  <a:cubicBezTo>
                    <a:pt x="153" y="44"/>
                    <a:pt x="124" y="97"/>
                    <a:pt x="124" y="97"/>
                  </a:cubicBezTo>
                  <a:cubicBezTo>
                    <a:pt x="120" y="88"/>
                    <a:pt x="109" y="86"/>
                    <a:pt x="109" y="86"/>
                  </a:cubicBezTo>
                  <a:close/>
                  <a:moveTo>
                    <a:pt x="99" y="37"/>
                  </a:moveTo>
                  <a:cubicBezTo>
                    <a:pt x="66" y="37"/>
                    <a:pt x="39" y="63"/>
                    <a:pt x="37" y="95"/>
                  </a:cubicBezTo>
                  <a:cubicBezTo>
                    <a:pt x="50" y="95"/>
                    <a:pt x="50" y="95"/>
                    <a:pt x="50" y="95"/>
                  </a:cubicBezTo>
                  <a:cubicBezTo>
                    <a:pt x="50" y="103"/>
                    <a:pt x="50" y="103"/>
                    <a:pt x="50" y="103"/>
                  </a:cubicBezTo>
                  <a:cubicBezTo>
                    <a:pt x="26" y="103"/>
                    <a:pt x="26" y="103"/>
                    <a:pt x="26" y="103"/>
                  </a:cubicBezTo>
                  <a:cubicBezTo>
                    <a:pt x="26" y="99"/>
                    <a:pt x="26" y="99"/>
                    <a:pt x="26" y="99"/>
                  </a:cubicBezTo>
                  <a:cubicBezTo>
                    <a:pt x="26" y="99"/>
                    <a:pt x="26" y="99"/>
                    <a:pt x="26" y="99"/>
                  </a:cubicBezTo>
                  <a:cubicBezTo>
                    <a:pt x="26" y="99"/>
                    <a:pt x="26" y="99"/>
                    <a:pt x="26" y="99"/>
                  </a:cubicBezTo>
                  <a:cubicBezTo>
                    <a:pt x="26" y="59"/>
                    <a:pt x="58" y="26"/>
                    <a:pt x="99" y="26"/>
                  </a:cubicBezTo>
                  <a:cubicBezTo>
                    <a:pt x="115" y="26"/>
                    <a:pt x="130" y="32"/>
                    <a:pt x="142" y="41"/>
                  </a:cubicBezTo>
                  <a:cubicBezTo>
                    <a:pt x="134" y="48"/>
                    <a:pt x="134" y="48"/>
                    <a:pt x="134" y="48"/>
                  </a:cubicBezTo>
                  <a:cubicBezTo>
                    <a:pt x="124" y="41"/>
                    <a:pt x="112" y="37"/>
                    <a:pt x="99" y="37"/>
                  </a:cubicBezTo>
                  <a:close/>
                  <a:moveTo>
                    <a:pt x="78" y="140"/>
                  </a:moveTo>
                  <a:cubicBezTo>
                    <a:pt x="78" y="167"/>
                    <a:pt x="78" y="167"/>
                    <a:pt x="78" y="167"/>
                  </a:cubicBezTo>
                  <a:cubicBezTo>
                    <a:pt x="71" y="166"/>
                    <a:pt x="66" y="161"/>
                    <a:pt x="66" y="153"/>
                  </a:cubicBezTo>
                  <a:cubicBezTo>
                    <a:pt x="66" y="146"/>
                    <a:pt x="71" y="141"/>
                    <a:pt x="78" y="140"/>
                  </a:cubicBezTo>
                  <a:close/>
                  <a:moveTo>
                    <a:pt x="100" y="92"/>
                  </a:moveTo>
                  <a:cubicBezTo>
                    <a:pt x="110" y="92"/>
                    <a:pt x="119" y="101"/>
                    <a:pt x="119" y="112"/>
                  </a:cubicBezTo>
                  <a:cubicBezTo>
                    <a:pt x="119" y="122"/>
                    <a:pt x="110" y="131"/>
                    <a:pt x="100" y="131"/>
                  </a:cubicBezTo>
                  <a:cubicBezTo>
                    <a:pt x="89" y="131"/>
                    <a:pt x="80" y="122"/>
                    <a:pt x="80" y="112"/>
                  </a:cubicBezTo>
                  <a:cubicBezTo>
                    <a:pt x="80" y="101"/>
                    <a:pt x="89" y="92"/>
                    <a:pt x="100" y="92"/>
                  </a:cubicBezTo>
                  <a:close/>
                  <a:moveTo>
                    <a:pt x="100" y="115"/>
                  </a:moveTo>
                  <a:cubicBezTo>
                    <a:pt x="105" y="115"/>
                    <a:pt x="110" y="112"/>
                    <a:pt x="110" y="108"/>
                  </a:cubicBezTo>
                  <a:cubicBezTo>
                    <a:pt x="110" y="103"/>
                    <a:pt x="105" y="100"/>
                    <a:pt x="100" y="100"/>
                  </a:cubicBezTo>
                  <a:cubicBezTo>
                    <a:pt x="94" y="100"/>
                    <a:pt x="89" y="103"/>
                    <a:pt x="89" y="108"/>
                  </a:cubicBezTo>
                  <a:cubicBezTo>
                    <a:pt x="89" y="112"/>
                    <a:pt x="94" y="115"/>
                    <a:pt x="100" y="115"/>
                  </a:cubicBezTo>
                  <a:close/>
                  <a:moveTo>
                    <a:pt x="90" y="167"/>
                  </a:moveTo>
                  <a:cubicBezTo>
                    <a:pt x="82" y="167"/>
                    <a:pt x="82" y="167"/>
                    <a:pt x="82" y="167"/>
                  </a:cubicBezTo>
                  <a:cubicBezTo>
                    <a:pt x="82" y="139"/>
                    <a:pt x="82" y="139"/>
                    <a:pt x="82" y="139"/>
                  </a:cubicBezTo>
                  <a:cubicBezTo>
                    <a:pt x="90" y="139"/>
                    <a:pt x="90" y="139"/>
                    <a:pt x="90" y="139"/>
                  </a:cubicBezTo>
                  <a:lnTo>
                    <a:pt x="90" y="167"/>
                  </a:lnTo>
                  <a:close/>
                  <a:moveTo>
                    <a:pt x="102" y="167"/>
                  </a:moveTo>
                  <a:cubicBezTo>
                    <a:pt x="94" y="167"/>
                    <a:pt x="94" y="167"/>
                    <a:pt x="94" y="167"/>
                  </a:cubicBezTo>
                  <a:cubicBezTo>
                    <a:pt x="94" y="139"/>
                    <a:pt x="94" y="139"/>
                    <a:pt x="94" y="139"/>
                  </a:cubicBezTo>
                  <a:cubicBezTo>
                    <a:pt x="102" y="139"/>
                    <a:pt x="102" y="139"/>
                    <a:pt x="102" y="139"/>
                  </a:cubicBezTo>
                  <a:lnTo>
                    <a:pt x="102" y="167"/>
                  </a:lnTo>
                  <a:close/>
                  <a:moveTo>
                    <a:pt x="114" y="167"/>
                  </a:moveTo>
                  <a:cubicBezTo>
                    <a:pt x="106" y="167"/>
                    <a:pt x="106" y="167"/>
                    <a:pt x="106" y="167"/>
                  </a:cubicBezTo>
                  <a:cubicBezTo>
                    <a:pt x="106" y="139"/>
                    <a:pt x="106" y="139"/>
                    <a:pt x="106" y="139"/>
                  </a:cubicBezTo>
                  <a:cubicBezTo>
                    <a:pt x="114" y="139"/>
                    <a:pt x="114" y="139"/>
                    <a:pt x="114" y="139"/>
                  </a:cubicBezTo>
                  <a:lnTo>
                    <a:pt x="114" y="167"/>
                  </a:lnTo>
                  <a:close/>
                  <a:moveTo>
                    <a:pt x="130" y="153"/>
                  </a:moveTo>
                  <a:cubicBezTo>
                    <a:pt x="130" y="161"/>
                    <a:pt x="125" y="166"/>
                    <a:pt x="118" y="167"/>
                  </a:cubicBezTo>
                  <a:cubicBezTo>
                    <a:pt x="118" y="140"/>
                    <a:pt x="118" y="140"/>
                    <a:pt x="118" y="140"/>
                  </a:cubicBezTo>
                  <a:cubicBezTo>
                    <a:pt x="125" y="141"/>
                    <a:pt x="130" y="146"/>
                    <a:pt x="130" y="153"/>
                  </a:cubicBezTo>
                  <a:close/>
                </a:path>
              </a:pathLst>
            </a:custGeom>
            <a:solidFill>
              <a:schemeClr val="bg1"/>
            </a:solidFill>
            <a:ln>
              <a:noFill/>
            </a:ln>
            <a:extLst/>
          </p:spPr>
          <p:txBody>
            <a:bodyPr vert="horz" wrap="square" lIns="162630" tIns="81315" rIns="162630" bIns="81315" numCol="1" anchor="t" anchorCtr="0" compatLnSpc="1">
              <a:prstTxWarp prst="textNoShape">
                <a:avLst/>
              </a:prstTxWarp>
            </a:bodyPr>
            <a:lstStyle/>
            <a:p>
              <a:pPr fontAlgn="base">
                <a:spcBef>
                  <a:spcPct val="0"/>
                </a:spcBef>
                <a:spcAft>
                  <a:spcPct val="0"/>
                </a:spcAft>
                <a:defRPr/>
              </a:pPr>
              <a:endParaRPr lang="zh-CN" altLang="en-US" sz="4268" b="1"/>
            </a:p>
          </p:txBody>
        </p:sp>
        <p:grpSp>
          <p:nvGrpSpPr>
            <p:cNvPr id="7" name="组合 78"/>
            <p:cNvGrpSpPr/>
            <p:nvPr/>
          </p:nvGrpSpPr>
          <p:grpSpPr>
            <a:xfrm>
              <a:off x="4419382" y="5154376"/>
              <a:ext cx="382061" cy="286645"/>
              <a:chOff x="4627311" y="5609531"/>
              <a:chExt cx="382061" cy="311986"/>
            </a:xfrm>
          </p:grpSpPr>
          <p:sp>
            <p:nvSpPr>
              <p:cNvPr id="80" name="Freeform 26"/>
              <p:cNvSpPr>
                <a:spLocks noEditPoints="1"/>
              </p:cNvSpPr>
              <p:nvPr/>
            </p:nvSpPr>
            <p:spPr bwMode="auto">
              <a:xfrm>
                <a:off x="4627311" y="5609531"/>
                <a:ext cx="382061" cy="311986"/>
              </a:xfrm>
              <a:custGeom>
                <a:avLst/>
                <a:gdLst>
                  <a:gd name="T0" fmla="*/ 2147483646 w 118"/>
                  <a:gd name="T1" fmla="*/ 0 h 122"/>
                  <a:gd name="T2" fmla="*/ 2147483646 w 118"/>
                  <a:gd name="T3" fmla="*/ 0 h 122"/>
                  <a:gd name="T4" fmla="*/ 0 w 118"/>
                  <a:gd name="T5" fmla="*/ 2147483646 h 122"/>
                  <a:gd name="T6" fmla="*/ 0 w 118"/>
                  <a:gd name="T7" fmla="*/ 2147483646 h 122"/>
                  <a:gd name="T8" fmla="*/ 2147483646 w 118"/>
                  <a:gd name="T9" fmla="*/ 2147483646 h 122"/>
                  <a:gd name="T10" fmla="*/ 2147483646 w 118"/>
                  <a:gd name="T11" fmla="*/ 2147483646 h 122"/>
                  <a:gd name="T12" fmla="*/ 2147483646 w 118"/>
                  <a:gd name="T13" fmla="*/ 2147483646 h 122"/>
                  <a:gd name="T14" fmla="*/ 2147483646 w 118"/>
                  <a:gd name="T15" fmla="*/ 2147483646 h 122"/>
                  <a:gd name="T16" fmla="*/ 2147483646 w 118"/>
                  <a:gd name="T17" fmla="*/ 0 h 122"/>
                  <a:gd name="T18" fmla="*/ 2147483646 w 118"/>
                  <a:gd name="T19" fmla="*/ 2147483646 h 122"/>
                  <a:gd name="T20" fmla="*/ 2147483646 w 118"/>
                  <a:gd name="T21" fmla="*/ 2147483646 h 122"/>
                  <a:gd name="T22" fmla="*/ 2147483646 w 118"/>
                  <a:gd name="T23" fmla="*/ 2147483646 h 122"/>
                  <a:gd name="T24" fmla="*/ 2147483646 w 118"/>
                  <a:gd name="T25" fmla="*/ 2147483646 h 122"/>
                  <a:gd name="T26" fmla="*/ 2147483646 w 118"/>
                  <a:gd name="T27" fmla="*/ 2147483646 h 122"/>
                  <a:gd name="T28" fmla="*/ 2147483646 w 118"/>
                  <a:gd name="T29" fmla="*/ 2147483646 h 122"/>
                  <a:gd name="T30" fmla="*/ 2147483646 w 118"/>
                  <a:gd name="T31" fmla="*/ 2147483646 h 122"/>
                  <a:gd name="T32" fmla="*/ 2147483646 w 118"/>
                  <a:gd name="T33" fmla="*/ 2147483646 h 122"/>
                  <a:gd name="T34" fmla="*/ 2147483646 w 118"/>
                  <a:gd name="T35" fmla="*/ 2147483646 h 1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8"/>
                  <a:gd name="T55" fmla="*/ 0 h 122"/>
                  <a:gd name="T56" fmla="*/ 118 w 118"/>
                  <a:gd name="T57" fmla="*/ 122 h 1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8" h="122">
                    <a:moveTo>
                      <a:pt x="110" y="0"/>
                    </a:moveTo>
                    <a:cubicBezTo>
                      <a:pt x="8" y="0"/>
                      <a:pt x="8" y="0"/>
                      <a:pt x="8" y="0"/>
                    </a:cubicBezTo>
                    <a:cubicBezTo>
                      <a:pt x="4" y="0"/>
                      <a:pt x="0" y="4"/>
                      <a:pt x="0" y="8"/>
                    </a:cubicBezTo>
                    <a:cubicBezTo>
                      <a:pt x="0" y="114"/>
                      <a:pt x="0" y="114"/>
                      <a:pt x="0" y="114"/>
                    </a:cubicBezTo>
                    <a:cubicBezTo>
                      <a:pt x="0" y="118"/>
                      <a:pt x="4" y="122"/>
                      <a:pt x="8" y="122"/>
                    </a:cubicBezTo>
                    <a:cubicBezTo>
                      <a:pt x="110" y="122"/>
                      <a:pt x="110" y="122"/>
                      <a:pt x="110" y="122"/>
                    </a:cubicBezTo>
                    <a:cubicBezTo>
                      <a:pt x="115" y="122"/>
                      <a:pt x="118" y="118"/>
                      <a:pt x="118" y="114"/>
                    </a:cubicBezTo>
                    <a:cubicBezTo>
                      <a:pt x="118" y="8"/>
                      <a:pt x="118" y="8"/>
                      <a:pt x="118" y="8"/>
                    </a:cubicBezTo>
                    <a:cubicBezTo>
                      <a:pt x="118" y="4"/>
                      <a:pt x="115" y="0"/>
                      <a:pt x="110" y="0"/>
                    </a:cubicBezTo>
                    <a:close/>
                    <a:moveTo>
                      <a:pt x="110" y="105"/>
                    </a:moveTo>
                    <a:cubicBezTo>
                      <a:pt x="110" y="110"/>
                      <a:pt x="106" y="113"/>
                      <a:pt x="102" y="113"/>
                    </a:cubicBezTo>
                    <a:cubicBezTo>
                      <a:pt x="17" y="113"/>
                      <a:pt x="17" y="113"/>
                      <a:pt x="17" y="113"/>
                    </a:cubicBezTo>
                    <a:cubicBezTo>
                      <a:pt x="13" y="113"/>
                      <a:pt x="9" y="110"/>
                      <a:pt x="9" y="105"/>
                    </a:cubicBezTo>
                    <a:cubicBezTo>
                      <a:pt x="9" y="17"/>
                      <a:pt x="9" y="17"/>
                      <a:pt x="9" y="17"/>
                    </a:cubicBezTo>
                    <a:cubicBezTo>
                      <a:pt x="9" y="13"/>
                      <a:pt x="13" y="9"/>
                      <a:pt x="17" y="9"/>
                    </a:cubicBezTo>
                    <a:cubicBezTo>
                      <a:pt x="102" y="9"/>
                      <a:pt x="102" y="9"/>
                      <a:pt x="102" y="9"/>
                    </a:cubicBezTo>
                    <a:cubicBezTo>
                      <a:pt x="106" y="9"/>
                      <a:pt x="110" y="13"/>
                      <a:pt x="110" y="17"/>
                    </a:cubicBezTo>
                    <a:lnTo>
                      <a:pt x="110" y="1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4" tIns="45717" rIns="91434" bIns="45717"/>
              <a:lstStyle/>
              <a:p>
                <a:endParaRPr lang="zh-CN" altLang="en-US">
                  <a:latin typeface="+mn-ea"/>
                </a:endParaRPr>
              </a:p>
            </p:txBody>
          </p:sp>
          <p:sp>
            <p:nvSpPr>
              <p:cNvPr id="81" name="Freeform 28"/>
              <p:cNvSpPr>
                <a:spLocks noEditPoints="1"/>
              </p:cNvSpPr>
              <p:nvPr/>
            </p:nvSpPr>
            <p:spPr bwMode="auto">
              <a:xfrm>
                <a:off x="4672663" y="5657952"/>
                <a:ext cx="291356" cy="235892"/>
              </a:xfrm>
              <a:custGeom>
                <a:avLst/>
                <a:gdLst>
                  <a:gd name="T0" fmla="*/ 2147483646 w 90"/>
                  <a:gd name="T1" fmla="*/ 0 h 92"/>
                  <a:gd name="T2" fmla="*/ 2147483646 w 90"/>
                  <a:gd name="T3" fmla="*/ 0 h 92"/>
                  <a:gd name="T4" fmla="*/ 0 w 90"/>
                  <a:gd name="T5" fmla="*/ 2147483646 h 92"/>
                  <a:gd name="T6" fmla="*/ 0 w 90"/>
                  <a:gd name="T7" fmla="*/ 2147483646 h 92"/>
                  <a:gd name="T8" fmla="*/ 2147483646 w 90"/>
                  <a:gd name="T9" fmla="*/ 2147483646 h 92"/>
                  <a:gd name="T10" fmla="*/ 2147483646 w 90"/>
                  <a:gd name="T11" fmla="*/ 2147483646 h 92"/>
                  <a:gd name="T12" fmla="*/ 2147483646 w 90"/>
                  <a:gd name="T13" fmla="*/ 2147483646 h 92"/>
                  <a:gd name="T14" fmla="*/ 2147483646 w 90"/>
                  <a:gd name="T15" fmla="*/ 2147483646 h 92"/>
                  <a:gd name="T16" fmla="*/ 2147483646 w 90"/>
                  <a:gd name="T17" fmla="*/ 0 h 92"/>
                  <a:gd name="T18" fmla="*/ 2147483646 w 90"/>
                  <a:gd name="T19" fmla="*/ 2147483646 h 92"/>
                  <a:gd name="T20" fmla="*/ 2147483646 w 90"/>
                  <a:gd name="T21" fmla="*/ 2147483646 h 92"/>
                  <a:gd name="T22" fmla="*/ 2147483646 w 90"/>
                  <a:gd name="T23" fmla="*/ 2147483646 h 92"/>
                  <a:gd name="T24" fmla="*/ 2147483646 w 90"/>
                  <a:gd name="T25" fmla="*/ 2147483646 h 92"/>
                  <a:gd name="T26" fmla="*/ 2147483646 w 90"/>
                  <a:gd name="T27" fmla="*/ 2147483646 h 92"/>
                  <a:gd name="T28" fmla="*/ 2147483646 w 90"/>
                  <a:gd name="T29" fmla="*/ 2147483646 h 92"/>
                  <a:gd name="T30" fmla="*/ 2147483646 w 90"/>
                  <a:gd name="T31" fmla="*/ 2147483646 h 92"/>
                  <a:gd name="T32" fmla="*/ 2147483646 w 90"/>
                  <a:gd name="T33" fmla="*/ 2147483646 h 92"/>
                  <a:gd name="T34" fmla="*/ 2147483646 w 90"/>
                  <a:gd name="T35" fmla="*/ 2147483646 h 92"/>
                  <a:gd name="T36" fmla="*/ 2147483646 w 90"/>
                  <a:gd name="T37" fmla="*/ 2147483646 h 92"/>
                  <a:gd name="T38" fmla="*/ 2147483646 w 90"/>
                  <a:gd name="T39" fmla="*/ 2147483646 h 92"/>
                  <a:gd name="T40" fmla="*/ 2147483646 w 90"/>
                  <a:gd name="T41" fmla="*/ 2147483646 h 92"/>
                  <a:gd name="T42" fmla="*/ 2147483646 w 90"/>
                  <a:gd name="T43" fmla="*/ 2147483646 h 9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
                  <a:gd name="T67" fmla="*/ 0 h 92"/>
                  <a:gd name="T68" fmla="*/ 90 w 90"/>
                  <a:gd name="T69" fmla="*/ 92 h 9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 h="92">
                    <a:moveTo>
                      <a:pt x="86" y="0"/>
                    </a:moveTo>
                    <a:cubicBezTo>
                      <a:pt x="4" y="0"/>
                      <a:pt x="4" y="0"/>
                      <a:pt x="4" y="0"/>
                    </a:cubicBezTo>
                    <a:cubicBezTo>
                      <a:pt x="2" y="0"/>
                      <a:pt x="0" y="2"/>
                      <a:pt x="0" y="4"/>
                    </a:cubicBezTo>
                    <a:cubicBezTo>
                      <a:pt x="0" y="88"/>
                      <a:pt x="0" y="88"/>
                      <a:pt x="0" y="88"/>
                    </a:cubicBezTo>
                    <a:cubicBezTo>
                      <a:pt x="0" y="91"/>
                      <a:pt x="2" y="92"/>
                      <a:pt x="4" y="92"/>
                    </a:cubicBezTo>
                    <a:cubicBezTo>
                      <a:pt x="86" y="92"/>
                      <a:pt x="86" y="92"/>
                      <a:pt x="86" y="92"/>
                    </a:cubicBezTo>
                    <a:cubicBezTo>
                      <a:pt x="89" y="92"/>
                      <a:pt x="90" y="91"/>
                      <a:pt x="90" y="88"/>
                    </a:cubicBezTo>
                    <a:cubicBezTo>
                      <a:pt x="90" y="4"/>
                      <a:pt x="90" y="4"/>
                      <a:pt x="90" y="4"/>
                    </a:cubicBezTo>
                    <a:cubicBezTo>
                      <a:pt x="90" y="2"/>
                      <a:pt x="89" y="0"/>
                      <a:pt x="86" y="0"/>
                    </a:cubicBezTo>
                    <a:close/>
                    <a:moveTo>
                      <a:pt x="69" y="44"/>
                    </a:moveTo>
                    <a:cubicBezTo>
                      <a:pt x="67" y="46"/>
                      <a:pt x="65" y="49"/>
                      <a:pt x="63" y="50"/>
                    </a:cubicBezTo>
                    <a:cubicBezTo>
                      <a:pt x="61" y="52"/>
                      <a:pt x="58" y="53"/>
                      <a:pt x="56" y="53"/>
                    </a:cubicBezTo>
                    <a:cubicBezTo>
                      <a:pt x="53" y="54"/>
                      <a:pt x="48" y="54"/>
                      <a:pt x="42" y="54"/>
                    </a:cubicBezTo>
                    <a:cubicBezTo>
                      <a:pt x="33" y="54"/>
                      <a:pt x="33" y="54"/>
                      <a:pt x="33" y="54"/>
                    </a:cubicBezTo>
                    <a:cubicBezTo>
                      <a:pt x="33" y="80"/>
                      <a:pt x="33" y="80"/>
                      <a:pt x="33" y="80"/>
                    </a:cubicBezTo>
                    <a:cubicBezTo>
                      <a:pt x="20" y="80"/>
                      <a:pt x="20" y="80"/>
                      <a:pt x="20" y="80"/>
                    </a:cubicBezTo>
                    <a:cubicBezTo>
                      <a:pt x="20" y="13"/>
                      <a:pt x="20" y="13"/>
                      <a:pt x="20" y="13"/>
                    </a:cubicBezTo>
                    <a:cubicBezTo>
                      <a:pt x="41" y="13"/>
                      <a:pt x="41" y="13"/>
                      <a:pt x="41" y="13"/>
                    </a:cubicBezTo>
                    <a:cubicBezTo>
                      <a:pt x="50" y="13"/>
                      <a:pt x="55" y="13"/>
                      <a:pt x="57" y="14"/>
                    </a:cubicBezTo>
                    <a:cubicBezTo>
                      <a:pt x="61" y="15"/>
                      <a:pt x="64" y="17"/>
                      <a:pt x="67" y="20"/>
                    </a:cubicBezTo>
                    <a:cubicBezTo>
                      <a:pt x="70" y="24"/>
                      <a:pt x="71" y="28"/>
                      <a:pt x="71" y="33"/>
                    </a:cubicBezTo>
                    <a:cubicBezTo>
                      <a:pt x="71" y="37"/>
                      <a:pt x="70" y="41"/>
                      <a:pt x="69"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34" tIns="45717" rIns="91434" bIns="45717"/>
              <a:lstStyle/>
              <a:p>
                <a:endParaRPr lang="zh-CN" altLang="en-US">
                  <a:latin typeface="+mn-ea"/>
                </a:endParaRPr>
              </a:p>
            </p:txBody>
          </p:sp>
        </p:grpSp>
      </p:grpSp>
      <p:grpSp>
        <p:nvGrpSpPr>
          <p:cNvPr id="40" name="组合 31">
            <a:extLst>
              <a:ext uri="{FF2B5EF4-FFF2-40B4-BE49-F238E27FC236}">
                <a16:creationId xmlns:a16="http://schemas.microsoft.com/office/drawing/2014/main" id="{ACB81118-9326-4132-8ED3-9BD6FA05BD61}"/>
              </a:ext>
            </a:extLst>
          </p:cNvPr>
          <p:cNvGrpSpPr>
            <a:grpSpLocks noChangeAspect="1"/>
          </p:cNvGrpSpPr>
          <p:nvPr/>
        </p:nvGrpSpPr>
        <p:grpSpPr>
          <a:xfrm>
            <a:off x="11021660" y="18234"/>
            <a:ext cx="1196607" cy="603248"/>
            <a:chOff x="112713" y="122238"/>
            <a:chExt cx="1152525" cy="581025"/>
          </a:xfrm>
          <a:effectLst>
            <a:outerShdw blurRad="50800" dist="38100" dir="2700000" algn="tl" rotWithShape="0">
              <a:prstClr val="black">
                <a:alpha val="40000"/>
              </a:prstClr>
            </a:outerShdw>
          </a:effectLst>
        </p:grpSpPr>
        <p:pic>
          <p:nvPicPr>
            <p:cNvPr id="41" name="Picture 4" descr="C:\Users\Shi Xuebao\Desktop\平面处理\logo2.png">
              <a:extLst>
                <a:ext uri="{FF2B5EF4-FFF2-40B4-BE49-F238E27FC236}">
                  <a16:creationId xmlns:a16="http://schemas.microsoft.com/office/drawing/2014/main" id="{7FB04C24-7D1F-4A59-8A8A-9E5FF13F21E6}"/>
                </a:ext>
              </a:extLst>
            </p:cNvPr>
            <p:cNvPicPr>
              <a:picLocks noChangeAspect="1" noChangeArrowheads="1"/>
            </p:cNvPicPr>
            <p:nvPr/>
          </p:nvPicPr>
          <p:blipFill>
            <a:blip r:embed="rId8" cstate="print"/>
            <a:srcRect/>
            <a:stretch>
              <a:fillRect/>
            </a:stretch>
          </p:blipFill>
          <p:spPr bwMode="auto">
            <a:xfrm>
              <a:off x="112713" y="122238"/>
              <a:ext cx="1152525" cy="581025"/>
            </a:xfrm>
            <a:prstGeom prst="rect">
              <a:avLst/>
            </a:prstGeom>
            <a:noFill/>
            <a:ln w="9525">
              <a:noFill/>
              <a:miter lim="800000"/>
              <a:headEnd/>
              <a:tailEnd/>
            </a:ln>
          </p:spPr>
        </p:pic>
        <p:cxnSp>
          <p:nvCxnSpPr>
            <p:cNvPr id="42" name="直接连接符 8">
              <a:extLst>
                <a:ext uri="{FF2B5EF4-FFF2-40B4-BE49-F238E27FC236}">
                  <a16:creationId xmlns:a16="http://schemas.microsoft.com/office/drawing/2014/main" id="{47C5E600-56E1-4D44-8DB1-CC792B29ADC1}"/>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43" name="直接连接符 9">
              <a:extLst>
                <a:ext uri="{FF2B5EF4-FFF2-40B4-BE49-F238E27FC236}">
                  <a16:creationId xmlns:a16="http://schemas.microsoft.com/office/drawing/2014/main" id="{A0D805D3-F8AE-4E39-8CC2-55D3FF8B2971}"/>
                </a:ext>
              </a:extLst>
            </p:cNvPr>
            <p:cNvCxnSpPr>
              <a:cxnSpLocks noChangeShapeType="1"/>
            </p:cNvCxnSpPr>
            <p:nvPr/>
          </p:nvCxnSpPr>
          <p:spPr bwMode="auto">
            <a:xfrm>
              <a:off x="688975" y="122238"/>
              <a:ext cx="0" cy="581025"/>
            </a:xfrm>
            <a:prstGeom prst="line">
              <a:avLst/>
            </a:prstGeom>
            <a:noFill/>
            <a:ln w="9525" algn="ctr">
              <a:noFill/>
              <a:round/>
              <a:headEnd/>
              <a:tailEnd/>
            </a:ln>
          </p:spPr>
        </p:cxnSp>
        <p:cxnSp>
          <p:nvCxnSpPr>
            <p:cNvPr id="44" name="直接连接符 10">
              <a:extLst>
                <a:ext uri="{FF2B5EF4-FFF2-40B4-BE49-F238E27FC236}">
                  <a16:creationId xmlns:a16="http://schemas.microsoft.com/office/drawing/2014/main" id="{21711CE4-77B0-4D08-BF67-62E1CB74F971}"/>
                </a:ext>
              </a:extLst>
            </p:cNvPr>
            <p:cNvCxnSpPr>
              <a:cxnSpLocks noChangeShapeType="1"/>
            </p:cNvCxnSpPr>
            <p:nvPr/>
          </p:nvCxnSpPr>
          <p:spPr bwMode="auto">
            <a:xfrm>
              <a:off x="665163" y="122238"/>
              <a:ext cx="0" cy="581025"/>
            </a:xfrm>
            <a:prstGeom prst="line">
              <a:avLst/>
            </a:prstGeom>
            <a:noFill/>
            <a:ln w="1905" algn="ctr">
              <a:solidFill>
                <a:schemeClr val="bg1"/>
              </a:solidFill>
              <a:round/>
              <a:headEnd/>
              <a:tailEnd/>
            </a:ln>
          </p:spPr>
        </p:cxnSp>
      </p:grpSp>
    </p:spTree>
    <p:extLst>
      <p:ext uri="{BB962C8B-B14F-4D97-AF65-F5344CB8AC3E}">
        <p14:creationId xmlns:p14="http://schemas.microsoft.com/office/powerpoint/2010/main" val="28317069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hWockccXEuIkfbERfLN1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hWockccXEuIkfbERfLN1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hWockccXEuIkfbERfLN1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ohWockccXEuIkfbERfLN1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hWockccXEuIkfbERfLN1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hWockccXEuIkfbERfLN1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hWockccXEuIkfbERfLN1g"/>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alpha val="5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50000"/>
          </a:lnSpc>
          <a:defRPr sz="1050" b="1" dirty="0" smtClean="0">
            <a:solidFill>
              <a:srgbClr val="FFC000"/>
            </a:solidFill>
            <a:ea typeface="+mj-ea"/>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面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16614</TotalTime>
  <Words>3149</Words>
  <Application>Microsoft Office PowerPoint</Application>
  <PresentationFormat>自定义</PresentationFormat>
  <Paragraphs>219</Paragraphs>
  <Slides>17</Slides>
  <Notes>15</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17</vt:i4>
      </vt:variant>
    </vt:vector>
  </HeadingPairs>
  <TitlesOfParts>
    <vt:vector size="36" baseType="lpstr">
      <vt:lpstr>Akkurat Pro</vt:lpstr>
      <vt:lpstr>Arial Unicode MS</vt:lpstr>
      <vt:lpstr>FrutigerNext LT Medium</vt:lpstr>
      <vt:lpstr>Helvetica Light</vt:lpstr>
      <vt:lpstr>等线</vt:lpstr>
      <vt:lpstr>等线 Light</vt:lpstr>
      <vt:lpstr>黑体</vt:lpstr>
      <vt:lpstr>华文细黑</vt:lpstr>
      <vt:lpstr>宋体</vt:lpstr>
      <vt:lpstr>微软雅黑</vt:lpstr>
      <vt:lpstr>Arial</vt:lpstr>
      <vt:lpstr>Calibri</vt:lpstr>
      <vt:lpstr>Wingdings</vt:lpstr>
      <vt:lpstr>Blank</vt:lpstr>
      <vt:lpstr>内容Copytext </vt:lpstr>
      <vt:lpstr>1_内容Copytext </vt:lpstr>
      <vt:lpstr>Thank you</vt:lpstr>
      <vt:lpstr>自定义设计方案</vt:lpstr>
      <vt:lpstr>封面01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中国电信物联网开放平台部分应用案例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叶青</dc:creator>
  <cp:lastModifiedBy>Administrator</cp:lastModifiedBy>
  <cp:revision>621</cp:revision>
  <dcterms:created xsi:type="dcterms:W3CDTF">2014-09-24T01:01:53Z</dcterms:created>
  <dcterms:modified xsi:type="dcterms:W3CDTF">2017-10-31T03:38:45Z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(3)LnZC7oz8To7Y22xH3O/e8/X6gkcAfRUeHpPKe9auJUq9yzXFzrGV+j1DVZzgI0EDzC0+5uAn
JRM3s2IrrRCN1xLLc5QCYMfFYASWKQEv6iy1EnUE8rYaLKTG6HQjCqbkdbEQ9AilA4wlcUGp
M+k9aV/YBB7bikGlSXRZgKrcuKUoPTRW/pwdIjDDNwoeATG48Nbp4PibsYPQdwtvyHcMCRzq
oFE7OBQURzIUP5l6z3</vt:lpwstr>
  </property>
  <property fmtid="{D5CDD505-2E9C-101B-9397-08002B2CF9AE}" pid="3" name="_new_ms_pID_725431">
    <vt:lpwstr>HT427Rj6lAztVHZEJkxSciTysHWHm3pp5pN5bdc8jI+R61LnM43/Id
OJR/5SFPGpxMNY+Ik687ggiaLVMQscvYPOkYpYvR1VHcjWO8LpQ8Jk53dz+OU+dlYUxEyVKl
nYzFJYTuHXU49As1XFzB/2i2wAX+Yjn1QhbYw+qyfxCE4z7K7zPku/WWV3NPVhG2wti/wSUD
AM0CoU+WY5x1lW5yWyWZ3mYynTqhsmvMoz2Q</vt:lpwstr>
  </property>
  <property fmtid="{D5CDD505-2E9C-101B-9397-08002B2CF9AE}" pid="4" name="_new_ms_pID_725432">
    <vt:lpwstr>of/ts7Wz4tkV5CWwOAx2QBtKm6tC/Xu4PptY
e8yjtgJI/F4gvLnqMJLIFc4L3zL3adNOX5ClTsL7BprpsyLPcNPaVLnaJJkx23gviqr0Df3e
</vt:lpwstr>
  </property>
  <property fmtid="{D5CDD505-2E9C-101B-9397-08002B2CF9AE}" pid="5" name="_2015_ms_pID_725343">
    <vt:lpwstr>(3)gRWicJyX07wMBT9MtUPQZOaci7mkzfE3gcucKzZob1d+iB5OsZwDiMt9ip+GBt1VesZZ28M2
2JJNHGguQD6g3odFe3UST0Zs96XEHlFgAf2G9r8pD7yicNRjGPo2fg/A99+2pMf+p1XceywV
lmaaSjLTZkcK3VdPHQSB1dSt+hN+1qBu8DTKQNfPTR1C0Hv00SLd+91u427XdatY0CgiqLgd
QrDPBCgd3Wzlux6Jto</vt:lpwstr>
  </property>
  <property fmtid="{D5CDD505-2E9C-101B-9397-08002B2CF9AE}" pid="6" name="_2015_ms_pID_7253431">
    <vt:lpwstr>L7zT1K7luL5SCz9zaxe/okZzo6vQGFxjPHLdEezdDEiMZJWVdEMWkl
TlL4+G6ZhwOpG16HTfmdUquqaDwuuo3RrYX7f9C0Ja3Ykwo3dkbSAqwkD1h0ne3CSkvP8d0m
0sKVe/MSz8gRq6fJt/hZs3hBSJjBhcTm9/OiV1xbh6wB0ReAMsRCbpbM+Pq0/Nn4fX3xMn74
eisNPGKDaUymV8NtiRhXfcQ83ePn/LgT9tel</vt:lpwstr>
  </property>
  <property fmtid="{D5CDD505-2E9C-101B-9397-08002B2CF9AE}" pid="7" name="_2015_ms_pID_7253432">
    <vt:lpwstr>eDtbu/c1xkfudJlcx3VrC3uA0e2Gv95jXawd
JzDBkkdI/jKw8cs0VmEBnaXkSNXjJw==</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1509161239</vt:lpwstr>
  </property>
</Properties>
</file>